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Lst>
  <p:notesMasterIdLst>
    <p:notesMasterId r:id="rId35"/>
  </p:notesMasterIdLst>
  <p:handoutMasterIdLst>
    <p:handoutMasterId r:id="rId36"/>
  </p:handoutMasterIdLst>
  <p:sldIdLst>
    <p:sldId id="309" r:id="rId2"/>
    <p:sldId id="315" r:id="rId3"/>
    <p:sldId id="316" r:id="rId4"/>
    <p:sldId id="317" r:id="rId5"/>
    <p:sldId id="320" r:id="rId6"/>
    <p:sldId id="318" r:id="rId7"/>
    <p:sldId id="344" r:id="rId8"/>
    <p:sldId id="319" r:id="rId9"/>
    <p:sldId id="321" r:id="rId10"/>
    <p:sldId id="322" r:id="rId11"/>
    <p:sldId id="324" r:id="rId12"/>
    <p:sldId id="325" r:id="rId13"/>
    <p:sldId id="323" r:id="rId14"/>
    <p:sldId id="326" r:id="rId15"/>
    <p:sldId id="327" r:id="rId16"/>
    <p:sldId id="292" r:id="rId17"/>
    <p:sldId id="328" r:id="rId18"/>
    <p:sldId id="297" r:id="rId19"/>
    <p:sldId id="302" r:id="rId20"/>
    <p:sldId id="329" r:id="rId21"/>
    <p:sldId id="330" r:id="rId22"/>
    <p:sldId id="331" r:id="rId23"/>
    <p:sldId id="332" r:id="rId24"/>
    <p:sldId id="333" r:id="rId25"/>
    <p:sldId id="334" r:id="rId26"/>
    <p:sldId id="335" r:id="rId27"/>
    <p:sldId id="337" r:id="rId28"/>
    <p:sldId id="340" r:id="rId29"/>
    <p:sldId id="336" r:id="rId30"/>
    <p:sldId id="338" r:id="rId31"/>
    <p:sldId id="339" r:id="rId32"/>
    <p:sldId id="341" r:id="rId33"/>
    <p:sldId id="281" r:id="rId34"/>
  </p:sldIdLst>
  <p:sldSz cx="9144000" cy="6858000" type="letter"/>
  <p:notesSz cx="7010400" cy="9296400"/>
  <p:defaultTextStyle>
    <a:defPPr>
      <a:defRPr lang="en-US"/>
    </a:defPPr>
    <a:lvl1pPr algn="ctr" rtl="0" fontAlgn="base">
      <a:spcBef>
        <a:spcPct val="50000"/>
      </a:spcBef>
      <a:spcAft>
        <a:spcPct val="0"/>
      </a:spcAft>
      <a:defRPr sz="2400" kern="1200">
        <a:solidFill>
          <a:schemeClr val="tx1"/>
        </a:solidFill>
        <a:latin typeface="Futura Hv" pitchFamily="34" charset="0"/>
        <a:ea typeface="+mn-ea"/>
        <a:cs typeface="+mn-cs"/>
      </a:defRPr>
    </a:lvl1pPr>
    <a:lvl2pPr marL="457200" algn="ctr" rtl="0" fontAlgn="base">
      <a:spcBef>
        <a:spcPct val="50000"/>
      </a:spcBef>
      <a:spcAft>
        <a:spcPct val="0"/>
      </a:spcAft>
      <a:defRPr sz="2400" kern="1200">
        <a:solidFill>
          <a:schemeClr val="tx1"/>
        </a:solidFill>
        <a:latin typeface="Futura Hv" pitchFamily="34" charset="0"/>
        <a:ea typeface="+mn-ea"/>
        <a:cs typeface="+mn-cs"/>
      </a:defRPr>
    </a:lvl2pPr>
    <a:lvl3pPr marL="914400" algn="ctr" rtl="0" fontAlgn="base">
      <a:spcBef>
        <a:spcPct val="50000"/>
      </a:spcBef>
      <a:spcAft>
        <a:spcPct val="0"/>
      </a:spcAft>
      <a:defRPr sz="2400" kern="1200">
        <a:solidFill>
          <a:schemeClr val="tx1"/>
        </a:solidFill>
        <a:latin typeface="Futura Hv" pitchFamily="34" charset="0"/>
        <a:ea typeface="+mn-ea"/>
        <a:cs typeface="+mn-cs"/>
      </a:defRPr>
    </a:lvl3pPr>
    <a:lvl4pPr marL="1371600" algn="ctr" rtl="0" fontAlgn="base">
      <a:spcBef>
        <a:spcPct val="50000"/>
      </a:spcBef>
      <a:spcAft>
        <a:spcPct val="0"/>
      </a:spcAft>
      <a:defRPr sz="2400" kern="1200">
        <a:solidFill>
          <a:schemeClr val="tx1"/>
        </a:solidFill>
        <a:latin typeface="Futura Hv" pitchFamily="34" charset="0"/>
        <a:ea typeface="+mn-ea"/>
        <a:cs typeface="+mn-cs"/>
      </a:defRPr>
    </a:lvl4pPr>
    <a:lvl5pPr marL="1828800" algn="ctr" rtl="0" fontAlgn="base">
      <a:spcBef>
        <a:spcPct val="50000"/>
      </a:spcBef>
      <a:spcAft>
        <a:spcPct val="0"/>
      </a:spcAft>
      <a:defRPr sz="2400" kern="1200">
        <a:solidFill>
          <a:schemeClr val="tx1"/>
        </a:solidFill>
        <a:latin typeface="Futura Hv" pitchFamily="34" charset="0"/>
        <a:ea typeface="+mn-ea"/>
        <a:cs typeface="+mn-cs"/>
      </a:defRPr>
    </a:lvl5pPr>
    <a:lvl6pPr marL="2286000" algn="l" defTabSz="914400" rtl="0" eaLnBrk="1" latinLnBrk="0" hangingPunct="1">
      <a:defRPr sz="2400" kern="1200">
        <a:solidFill>
          <a:schemeClr val="tx1"/>
        </a:solidFill>
        <a:latin typeface="Futura Hv" pitchFamily="34" charset="0"/>
        <a:ea typeface="+mn-ea"/>
        <a:cs typeface="+mn-cs"/>
      </a:defRPr>
    </a:lvl6pPr>
    <a:lvl7pPr marL="2743200" algn="l" defTabSz="914400" rtl="0" eaLnBrk="1" latinLnBrk="0" hangingPunct="1">
      <a:defRPr sz="2400" kern="1200">
        <a:solidFill>
          <a:schemeClr val="tx1"/>
        </a:solidFill>
        <a:latin typeface="Futura Hv" pitchFamily="34" charset="0"/>
        <a:ea typeface="+mn-ea"/>
        <a:cs typeface="+mn-cs"/>
      </a:defRPr>
    </a:lvl7pPr>
    <a:lvl8pPr marL="3200400" algn="l" defTabSz="914400" rtl="0" eaLnBrk="1" latinLnBrk="0" hangingPunct="1">
      <a:defRPr sz="2400" kern="1200">
        <a:solidFill>
          <a:schemeClr val="tx1"/>
        </a:solidFill>
        <a:latin typeface="Futura Hv" pitchFamily="34" charset="0"/>
        <a:ea typeface="+mn-ea"/>
        <a:cs typeface="+mn-cs"/>
      </a:defRPr>
    </a:lvl8pPr>
    <a:lvl9pPr marL="3657600" algn="l" defTabSz="914400" rtl="0" eaLnBrk="1" latinLnBrk="0" hangingPunct="1">
      <a:defRPr sz="2400" kern="1200">
        <a:solidFill>
          <a:schemeClr val="tx1"/>
        </a:solidFill>
        <a:latin typeface="Futura Hv" pitchFamily="34" charset="0"/>
        <a:ea typeface="+mn-ea"/>
        <a:cs typeface="+mn-cs"/>
      </a:defRPr>
    </a:lvl9pPr>
  </p:defaultTextStyle>
  <p:extLst>
    <p:ext uri="{EFAFB233-063F-42B5-8137-9DF3F51BA10A}">
      <p15:sldGuideLst xmlns:p15="http://schemas.microsoft.com/office/powerpoint/2012/main">
        <p15:guide id="1" orient="horz" pos="475">
          <p15:clr>
            <a:srgbClr val="A4A3A4"/>
          </p15:clr>
        </p15:guide>
        <p15:guide id="2" pos="412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C97"/>
    <a:srgbClr val="2362A1"/>
    <a:srgbClr val="87B6E5"/>
    <a:srgbClr val="456B91"/>
    <a:srgbClr val="194674"/>
    <a:srgbClr val="68ABEE"/>
    <a:srgbClr val="1A80E6"/>
    <a:srgbClr val="ACCAEE"/>
    <a:srgbClr val="9ABEEA"/>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53" autoAdjust="0"/>
    <p:restoredTop sz="86355" autoAdjust="0"/>
  </p:normalViewPr>
  <p:slideViewPr>
    <p:cSldViewPr snapToGrid="0">
      <p:cViewPr>
        <p:scale>
          <a:sx n="100" d="100"/>
          <a:sy n="100" d="100"/>
        </p:scale>
        <p:origin x="408" y="168"/>
      </p:cViewPr>
      <p:guideLst>
        <p:guide orient="horz" pos="475"/>
        <p:guide pos="41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90" d="100"/>
          <a:sy n="90" d="100"/>
        </p:scale>
        <p:origin x="2310"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6542" name="Rectangle 14"/>
          <p:cNvSpPr>
            <a:spLocks noGrp="1" noChangeArrowheads="1"/>
          </p:cNvSpPr>
          <p:nvPr>
            <p:ph type="ftr" sz="quarter" idx="2"/>
          </p:nvPr>
        </p:nvSpPr>
        <p:spPr bwMode="auto">
          <a:xfrm>
            <a:off x="1185863" y="8753475"/>
            <a:ext cx="465613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462" rIns="94923" bIns="47462" numCol="1" anchor="b" anchorCtr="0" compatLnSpc="1">
            <a:prstTxWarp prst="textNoShape">
              <a:avLst/>
            </a:prstTxWarp>
          </a:bodyPr>
          <a:lstStyle>
            <a:lvl1pPr algn="l" defTabSz="949325" eaLnBrk="0" hangingPunct="0">
              <a:spcBef>
                <a:spcPct val="0"/>
              </a:spcBef>
              <a:defRPr sz="1200">
                <a:latin typeface="Futura Bk" pitchFamily="34" charset="0"/>
              </a:defRPr>
            </a:lvl1pPr>
          </a:lstStyle>
          <a:p>
            <a:endParaRPr lang="en-US"/>
          </a:p>
        </p:txBody>
      </p:sp>
      <p:sp>
        <p:nvSpPr>
          <p:cNvPr id="406543" name="Rectangle 15"/>
          <p:cNvSpPr>
            <a:spLocks noGrp="1" noChangeArrowheads="1"/>
          </p:cNvSpPr>
          <p:nvPr>
            <p:ph type="sldNum" sz="quarter" idx="3"/>
          </p:nvPr>
        </p:nvSpPr>
        <p:spPr bwMode="auto">
          <a:xfrm>
            <a:off x="6386513" y="8753475"/>
            <a:ext cx="5588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23" tIns="47462" rIns="94923" bIns="47462" numCol="1" anchor="b" anchorCtr="0" compatLnSpc="1">
            <a:prstTxWarp prst="textNoShape">
              <a:avLst/>
            </a:prstTxWarp>
          </a:bodyPr>
          <a:lstStyle>
            <a:lvl1pPr algn="r" defTabSz="949325" eaLnBrk="0" hangingPunct="0">
              <a:spcBef>
                <a:spcPct val="0"/>
              </a:spcBef>
              <a:defRPr sz="1200">
                <a:latin typeface="Futura Bk" pitchFamily="34" charset="0"/>
              </a:defRPr>
            </a:lvl1pPr>
          </a:lstStyle>
          <a:p>
            <a:fld id="{0FBADA64-2A57-4DFF-AB4D-5C7389DC2E36}" type="slidenum">
              <a:rPr lang="en-US"/>
              <a:pPr/>
              <a:t>‹#›</a:t>
            </a:fld>
            <a:endParaRPr lang="en-US"/>
          </a:p>
        </p:txBody>
      </p:sp>
      <p:sp>
        <p:nvSpPr>
          <p:cNvPr id="406544" name="Rectangle 16"/>
          <p:cNvSpPr>
            <a:spLocks noGrp="1" noChangeArrowheads="1"/>
          </p:cNvSpPr>
          <p:nvPr>
            <p:ph type="hdr" sz="quarter"/>
          </p:nvPr>
        </p:nvSpPr>
        <p:spPr bwMode="auto">
          <a:xfrm>
            <a:off x="1181100" y="0"/>
            <a:ext cx="396081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462" rIns="94923" bIns="47462" numCol="1" anchor="t" anchorCtr="0" compatLnSpc="1">
            <a:prstTxWarp prst="textNoShape">
              <a:avLst/>
            </a:prstTxWarp>
          </a:bodyPr>
          <a:lstStyle>
            <a:lvl1pPr algn="l" defTabSz="949325" eaLnBrk="0" hangingPunct="0">
              <a:spcBef>
                <a:spcPct val="0"/>
              </a:spcBef>
              <a:defRPr sz="1200">
                <a:latin typeface="Futura Bk" pitchFamily="34" charset="0"/>
              </a:defRPr>
            </a:lvl1pPr>
          </a:lstStyle>
          <a:p>
            <a:endParaRPr lang="en-US"/>
          </a:p>
        </p:txBody>
      </p:sp>
      <p:sp>
        <p:nvSpPr>
          <p:cNvPr id="406545" name="Rectangle 17"/>
          <p:cNvSpPr>
            <a:spLocks noGrp="1" noChangeArrowheads="1"/>
          </p:cNvSpPr>
          <p:nvPr>
            <p:ph type="dt" idx="1"/>
          </p:nvPr>
        </p:nvSpPr>
        <p:spPr bwMode="auto">
          <a:xfrm>
            <a:off x="5657850" y="0"/>
            <a:ext cx="13525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462" rIns="94923" bIns="47462" numCol="1" anchor="t" anchorCtr="0" compatLnSpc="1">
            <a:prstTxWarp prst="textNoShape">
              <a:avLst/>
            </a:prstTxWarp>
          </a:bodyPr>
          <a:lstStyle>
            <a:lvl1pPr algn="r" defTabSz="949325" eaLnBrk="0" hangingPunct="0">
              <a:spcBef>
                <a:spcPct val="0"/>
              </a:spcBef>
              <a:defRPr sz="1200">
                <a:latin typeface="Futura Bk" pitchFamily="34" charset="0"/>
              </a:defRPr>
            </a:lvl1pPr>
          </a:lstStyle>
          <a:p>
            <a:endParaRPr lang="en-US"/>
          </a:p>
        </p:txBody>
      </p:sp>
    </p:spTree>
    <p:extLst>
      <p:ext uri="{BB962C8B-B14F-4D97-AF65-F5344CB8AC3E}">
        <p14:creationId xmlns:p14="http://schemas.microsoft.com/office/powerpoint/2010/main" val="3125441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4"/>
          <p:cNvSpPr>
            <a:spLocks noGrp="1" noRot="1" noChangeAspect="1" noChangeArrowheads="1" noTextEdit="1"/>
          </p:cNvSpPr>
          <p:nvPr>
            <p:ph type="sldImg" idx="2"/>
          </p:nvPr>
        </p:nvSpPr>
        <p:spPr bwMode="auto">
          <a:xfrm>
            <a:off x="1181100" y="695325"/>
            <a:ext cx="4649788" cy="34877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white">
          <a:xfrm>
            <a:off x="933450" y="4416425"/>
            <a:ext cx="5143500" cy="41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1795" tIns="93163" rIns="111795" bIns="9316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8" name="Rectangle 8"/>
          <p:cNvSpPr>
            <a:spLocks noGrp="1" noChangeArrowheads="1"/>
          </p:cNvSpPr>
          <p:nvPr>
            <p:ph type="dt" idx="1"/>
          </p:nvPr>
        </p:nvSpPr>
        <p:spPr bwMode="auto">
          <a:xfrm>
            <a:off x="5657850" y="0"/>
            <a:ext cx="13525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462" rIns="94923" bIns="47462" numCol="1" anchor="t" anchorCtr="0" compatLnSpc="1">
            <a:prstTxWarp prst="textNoShape">
              <a:avLst/>
            </a:prstTxWarp>
          </a:bodyPr>
          <a:lstStyle>
            <a:lvl1pPr algn="r" defTabSz="949325" eaLnBrk="0" hangingPunct="0">
              <a:spcBef>
                <a:spcPct val="0"/>
              </a:spcBef>
              <a:defRPr sz="1200">
                <a:latin typeface="Futura Bk" pitchFamily="34" charset="0"/>
              </a:defRPr>
            </a:lvl1pPr>
          </a:lstStyle>
          <a:p>
            <a:endParaRPr lang="en-US"/>
          </a:p>
        </p:txBody>
      </p:sp>
      <p:sp>
        <p:nvSpPr>
          <p:cNvPr id="5130" name="Rectangle 10"/>
          <p:cNvSpPr>
            <a:spLocks noGrp="1" noChangeArrowheads="1"/>
          </p:cNvSpPr>
          <p:nvPr>
            <p:ph type="hdr" sz="quarter"/>
          </p:nvPr>
        </p:nvSpPr>
        <p:spPr bwMode="auto">
          <a:xfrm>
            <a:off x="1181100" y="0"/>
            <a:ext cx="396081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462" rIns="94923" bIns="47462" numCol="1" anchor="t" anchorCtr="0" compatLnSpc="1">
            <a:prstTxWarp prst="textNoShape">
              <a:avLst/>
            </a:prstTxWarp>
          </a:bodyPr>
          <a:lstStyle>
            <a:lvl1pPr algn="l" defTabSz="949325" eaLnBrk="0" hangingPunct="0">
              <a:spcBef>
                <a:spcPct val="0"/>
              </a:spcBef>
              <a:defRPr sz="1200">
                <a:latin typeface="Futura Bk" pitchFamily="34" charset="0"/>
              </a:defRPr>
            </a:lvl1pPr>
          </a:lstStyle>
          <a:p>
            <a:endParaRPr lang="en-US"/>
          </a:p>
        </p:txBody>
      </p:sp>
      <p:sp>
        <p:nvSpPr>
          <p:cNvPr id="5132" name="Rectangle 12"/>
          <p:cNvSpPr>
            <a:spLocks noChangeArrowheads="1"/>
          </p:cNvSpPr>
          <p:nvPr/>
        </p:nvSpPr>
        <p:spPr bwMode="auto">
          <a:xfrm>
            <a:off x="1039813" y="8823325"/>
            <a:ext cx="48545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7462" rIns="94923" bIns="47462" anchor="b"/>
          <a:lstStyle>
            <a:lvl1pPr algn="l" defTabSz="949325">
              <a:spcBef>
                <a:spcPct val="0"/>
              </a:spcBef>
              <a:defRPr sz="2400">
                <a:solidFill>
                  <a:schemeClr val="tx1"/>
                </a:solidFill>
                <a:latin typeface="Futura Bk" pitchFamily="34" charset="0"/>
              </a:defRPr>
            </a:lvl1pPr>
            <a:lvl2pPr marL="476250" algn="l" defTabSz="949325">
              <a:spcBef>
                <a:spcPct val="0"/>
              </a:spcBef>
              <a:defRPr sz="2400">
                <a:solidFill>
                  <a:schemeClr val="tx1"/>
                </a:solidFill>
                <a:latin typeface="Futura Bk" pitchFamily="34" charset="0"/>
              </a:defRPr>
            </a:lvl2pPr>
            <a:lvl3pPr marL="949325" algn="l" defTabSz="949325">
              <a:spcBef>
                <a:spcPct val="0"/>
              </a:spcBef>
              <a:defRPr sz="2400">
                <a:solidFill>
                  <a:schemeClr val="tx1"/>
                </a:solidFill>
                <a:latin typeface="Futura Bk" pitchFamily="34" charset="0"/>
              </a:defRPr>
            </a:lvl3pPr>
            <a:lvl4pPr marL="1425575" algn="l" defTabSz="949325">
              <a:spcBef>
                <a:spcPct val="0"/>
              </a:spcBef>
              <a:defRPr sz="2400">
                <a:solidFill>
                  <a:schemeClr val="tx1"/>
                </a:solidFill>
                <a:latin typeface="Futura Bk" pitchFamily="34" charset="0"/>
              </a:defRPr>
            </a:lvl4pPr>
            <a:lvl5pPr marL="1898650" algn="l" defTabSz="949325">
              <a:spcBef>
                <a:spcPct val="0"/>
              </a:spcBef>
              <a:defRPr sz="2400">
                <a:solidFill>
                  <a:schemeClr val="tx1"/>
                </a:solidFill>
                <a:latin typeface="Futura Bk" pitchFamily="34" charset="0"/>
              </a:defRPr>
            </a:lvl5pPr>
            <a:lvl6pPr marL="2355850" defTabSz="949325" fontAlgn="base">
              <a:spcBef>
                <a:spcPct val="0"/>
              </a:spcBef>
              <a:spcAft>
                <a:spcPct val="0"/>
              </a:spcAft>
              <a:defRPr sz="2400">
                <a:solidFill>
                  <a:schemeClr val="tx1"/>
                </a:solidFill>
                <a:latin typeface="Futura Bk" pitchFamily="34" charset="0"/>
              </a:defRPr>
            </a:lvl6pPr>
            <a:lvl7pPr marL="2813050" defTabSz="949325" fontAlgn="base">
              <a:spcBef>
                <a:spcPct val="0"/>
              </a:spcBef>
              <a:spcAft>
                <a:spcPct val="0"/>
              </a:spcAft>
              <a:defRPr sz="2400">
                <a:solidFill>
                  <a:schemeClr val="tx1"/>
                </a:solidFill>
                <a:latin typeface="Futura Bk" pitchFamily="34" charset="0"/>
              </a:defRPr>
            </a:lvl7pPr>
            <a:lvl8pPr marL="3270250" defTabSz="949325" fontAlgn="base">
              <a:spcBef>
                <a:spcPct val="0"/>
              </a:spcBef>
              <a:spcAft>
                <a:spcPct val="0"/>
              </a:spcAft>
              <a:defRPr sz="2400">
                <a:solidFill>
                  <a:schemeClr val="tx1"/>
                </a:solidFill>
                <a:latin typeface="Futura Bk" pitchFamily="34" charset="0"/>
              </a:defRPr>
            </a:lvl8pPr>
            <a:lvl9pPr marL="3727450" defTabSz="949325" fontAlgn="base">
              <a:spcBef>
                <a:spcPct val="0"/>
              </a:spcBef>
              <a:spcAft>
                <a:spcPct val="0"/>
              </a:spcAft>
              <a:defRPr sz="2400">
                <a:solidFill>
                  <a:schemeClr val="tx1"/>
                </a:solidFill>
                <a:latin typeface="Futura Bk" pitchFamily="34" charset="0"/>
              </a:defRPr>
            </a:lvl9pPr>
          </a:lstStyle>
          <a:p>
            <a:pPr eaLnBrk="0" hangingPunct="0"/>
            <a:endParaRPr lang="en-US" sz="1200"/>
          </a:p>
        </p:txBody>
      </p:sp>
      <p:sp>
        <p:nvSpPr>
          <p:cNvPr id="5133" name="Rectangle 13"/>
          <p:cNvSpPr>
            <a:spLocks noChangeArrowheads="1"/>
          </p:cNvSpPr>
          <p:nvPr/>
        </p:nvSpPr>
        <p:spPr bwMode="auto">
          <a:xfrm>
            <a:off x="6451600" y="8823325"/>
            <a:ext cx="5588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923" tIns="47462" rIns="94923" bIns="47462" anchor="b"/>
          <a:lstStyle>
            <a:lvl1pPr algn="l" defTabSz="949325">
              <a:spcBef>
                <a:spcPct val="0"/>
              </a:spcBef>
              <a:defRPr sz="2400">
                <a:solidFill>
                  <a:schemeClr val="tx1"/>
                </a:solidFill>
                <a:latin typeface="Futura Bk" pitchFamily="34" charset="0"/>
              </a:defRPr>
            </a:lvl1pPr>
            <a:lvl2pPr marL="476250" algn="l" defTabSz="949325">
              <a:spcBef>
                <a:spcPct val="0"/>
              </a:spcBef>
              <a:defRPr sz="2400">
                <a:solidFill>
                  <a:schemeClr val="tx1"/>
                </a:solidFill>
                <a:latin typeface="Futura Bk" pitchFamily="34" charset="0"/>
              </a:defRPr>
            </a:lvl2pPr>
            <a:lvl3pPr marL="949325" algn="l" defTabSz="949325">
              <a:spcBef>
                <a:spcPct val="0"/>
              </a:spcBef>
              <a:defRPr sz="2400">
                <a:solidFill>
                  <a:schemeClr val="tx1"/>
                </a:solidFill>
                <a:latin typeface="Futura Bk" pitchFamily="34" charset="0"/>
              </a:defRPr>
            </a:lvl3pPr>
            <a:lvl4pPr marL="1425575" algn="l" defTabSz="949325">
              <a:spcBef>
                <a:spcPct val="0"/>
              </a:spcBef>
              <a:defRPr sz="2400">
                <a:solidFill>
                  <a:schemeClr val="tx1"/>
                </a:solidFill>
                <a:latin typeface="Futura Bk" pitchFamily="34" charset="0"/>
              </a:defRPr>
            </a:lvl4pPr>
            <a:lvl5pPr marL="1898650" algn="l" defTabSz="949325">
              <a:spcBef>
                <a:spcPct val="0"/>
              </a:spcBef>
              <a:defRPr sz="2400">
                <a:solidFill>
                  <a:schemeClr val="tx1"/>
                </a:solidFill>
                <a:latin typeface="Futura Bk" pitchFamily="34" charset="0"/>
              </a:defRPr>
            </a:lvl5pPr>
            <a:lvl6pPr marL="2355850" defTabSz="949325" fontAlgn="base">
              <a:spcBef>
                <a:spcPct val="0"/>
              </a:spcBef>
              <a:spcAft>
                <a:spcPct val="0"/>
              </a:spcAft>
              <a:defRPr sz="2400">
                <a:solidFill>
                  <a:schemeClr val="tx1"/>
                </a:solidFill>
                <a:latin typeface="Futura Bk" pitchFamily="34" charset="0"/>
              </a:defRPr>
            </a:lvl6pPr>
            <a:lvl7pPr marL="2813050" defTabSz="949325" fontAlgn="base">
              <a:spcBef>
                <a:spcPct val="0"/>
              </a:spcBef>
              <a:spcAft>
                <a:spcPct val="0"/>
              </a:spcAft>
              <a:defRPr sz="2400">
                <a:solidFill>
                  <a:schemeClr val="tx1"/>
                </a:solidFill>
                <a:latin typeface="Futura Bk" pitchFamily="34" charset="0"/>
              </a:defRPr>
            </a:lvl7pPr>
            <a:lvl8pPr marL="3270250" defTabSz="949325" fontAlgn="base">
              <a:spcBef>
                <a:spcPct val="0"/>
              </a:spcBef>
              <a:spcAft>
                <a:spcPct val="0"/>
              </a:spcAft>
              <a:defRPr sz="2400">
                <a:solidFill>
                  <a:schemeClr val="tx1"/>
                </a:solidFill>
                <a:latin typeface="Futura Bk" pitchFamily="34" charset="0"/>
              </a:defRPr>
            </a:lvl8pPr>
            <a:lvl9pPr marL="3727450" defTabSz="949325" fontAlgn="base">
              <a:spcBef>
                <a:spcPct val="0"/>
              </a:spcBef>
              <a:spcAft>
                <a:spcPct val="0"/>
              </a:spcAft>
              <a:defRPr sz="2400">
                <a:solidFill>
                  <a:schemeClr val="tx1"/>
                </a:solidFill>
                <a:latin typeface="Futura Bk" pitchFamily="34" charset="0"/>
              </a:defRPr>
            </a:lvl9pPr>
          </a:lstStyle>
          <a:p>
            <a:pPr algn="r" eaLnBrk="0" hangingPunct="0"/>
            <a:fld id="{4C8CCF3B-AADA-4F62-A8A2-F6CDDA0420F8}" type="slidenum">
              <a:rPr lang="en-US" sz="1200"/>
              <a:pPr algn="r" eaLnBrk="0" hangingPunct="0"/>
              <a:t>‹#›</a:t>
            </a:fld>
            <a:endParaRPr lang="en-US" sz="1200"/>
          </a:p>
        </p:txBody>
      </p:sp>
    </p:spTree>
    <p:extLst>
      <p:ext uri="{BB962C8B-B14F-4D97-AF65-F5344CB8AC3E}">
        <p14:creationId xmlns:p14="http://schemas.microsoft.com/office/powerpoint/2010/main" val="2490190275"/>
      </p:ext>
    </p:extLst>
  </p:cSld>
  <p:clrMap bg1="lt1" tx1="dk1" bg2="lt2" tx2="dk2" accent1="accent1" accent2="accent2" accent3="accent3" accent4="accent4" accent5="accent5" accent6="accent6" hlink="hlink" folHlink="folHlink"/>
  <p:notesStyle>
    <a:lvl1pPr algn="l" rtl="0" fontAlgn="base">
      <a:lnSpc>
        <a:spcPct val="95000"/>
      </a:lnSpc>
      <a:spcBef>
        <a:spcPct val="10000"/>
      </a:spcBef>
      <a:spcAft>
        <a:spcPct val="30000"/>
      </a:spcAft>
      <a:defRPr sz="1200" kern="1200">
        <a:solidFill>
          <a:schemeClr val="tx1"/>
        </a:solidFill>
        <a:latin typeface="Futura Hv" pitchFamily="34" charset="0"/>
        <a:ea typeface="+mn-ea"/>
        <a:cs typeface="+mn-cs"/>
      </a:defRPr>
    </a:lvl1pPr>
    <a:lvl2pPr marL="227013" indent="-225425" algn="l" rtl="0" fontAlgn="base">
      <a:lnSpc>
        <a:spcPct val="95000"/>
      </a:lnSpc>
      <a:spcBef>
        <a:spcPct val="10000"/>
      </a:spcBef>
      <a:spcAft>
        <a:spcPct val="30000"/>
      </a:spcAft>
      <a:buChar char="•"/>
      <a:defRPr sz="1200" kern="1200">
        <a:solidFill>
          <a:schemeClr val="tx1"/>
        </a:solidFill>
        <a:latin typeface="Futura Bk" pitchFamily="34" charset="0"/>
        <a:ea typeface="+mn-ea"/>
        <a:cs typeface="+mn-cs"/>
      </a:defRPr>
    </a:lvl2pPr>
    <a:lvl3pPr marL="455613" indent="-227013" algn="l" rtl="0" fontAlgn="base">
      <a:lnSpc>
        <a:spcPct val="95000"/>
      </a:lnSpc>
      <a:spcBef>
        <a:spcPct val="10000"/>
      </a:spcBef>
      <a:spcAft>
        <a:spcPct val="30000"/>
      </a:spcAft>
      <a:buChar char="–"/>
      <a:defRPr sz="1000" kern="1200">
        <a:solidFill>
          <a:schemeClr val="tx1"/>
        </a:solidFill>
        <a:latin typeface="Futura Bk" pitchFamily="34" charset="0"/>
        <a:ea typeface="+mn-ea"/>
        <a:cs typeface="+mn-cs"/>
      </a:defRPr>
    </a:lvl3pPr>
    <a:lvl4pPr marL="685800" indent="-228600" algn="l" rtl="0" fontAlgn="base">
      <a:lnSpc>
        <a:spcPct val="95000"/>
      </a:lnSpc>
      <a:spcBef>
        <a:spcPct val="10000"/>
      </a:spcBef>
      <a:spcAft>
        <a:spcPct val="30000"/>
      </a:spcAft>
      <a:buChar char="–"/>
      <a:defRPr sz="900" kern="1200">
        <a:solidFill>
          <a:schemeClr val="tx1"/>
        </a:solidFill>
        <a:latin typeface="Futura Bk" pitchFamily="34" charset="0"/>
        <a:ea typeface="+mn-ea"/>
        <a:cs typeface="+mn-cs"/>
      </a:defRPr>
    </a:lvl4pPr>
    <a:lvl5pPr marL="908050" indent="-220663" algn="l" rtl="0" fontAlgn="base">
      <a:lnSpc>
        <a:spcPct val="95000"/>
      </a:lnSpc>
      <a:spcBef>
        <a:spcPct val="10000"/>
      </a:spcBef>
      <a:spcAft>
        <a:spcPct val="30000"/>
      </a:spcAft>
      <a:buChar char="–"/>
      <a:defRPr sz="900" kern="1200">
        <a:solidFill>
          <a:schemeClr val="tx1"/>
        </a:solidFill>
        <a:latin typeface="Futura Bk"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1170" name="Rectangle 2"/>
          <p:cNvSpPr>
            <a:spLocks noGrp="1" noRot="1" noChangeAspect="1" noChangeArrowheads="1" noTextEdit="1"/>
          </p:cNvSpPr>
          <p:nvPr>
            <p:ph type="sldImg"/>
          </p:nvPr>
        </p:nvSpPr>
        <p:spPr>
          <a:ln/>
        </p:spPr>
      </p:sp>
      <p:sp>
        <p:nvSpPr>
          <p:cNvPr id="2311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16592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Extensive</a:t>
            </a:r>
            <a:r>
              <a:rPr lang="en-US" baseline="0" dirty="0" smtClean="0"/>
              <a:t> study of this date has revealed five different die marriages (combinations of obverse and reverse dies).  Two die marriages account for the vast majority of known examples.  A third is scarce, and two others are quite rare.  </a:t>
            </a:r>
          </a:p>
          <a:p>
            <a:r>
              <a:rPr lang="en-US" baseline="0" dirty="0" smtClean="0"/>
              <a:t>With the availability of a comprehensive reference, some variety enthusiasts are actively seeking out the rare ones.  </a:t>
            </a:r>
            <a:endParaRPr lang="en-US" dirty="0"/>
          </a:p>
        </p:txBody>
      </p:sp>
    </p:spTree>
    <p:extLst>
      <p:ext uri="{BB962C8B-B14F-4D97-AF65-F5344CB8AC3E}">
        <p14:creationId xmlns:p14="http://schemas.microsoft.com/office/powerpoint/2010/main" val="321154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 this being a very short series, </a:t>
            </a:r>
            <a:r>
              <a:rPr lang="en-US" dirty="0"/>
              <a:t>t</a:t>
            </a:r>
            <a:r>
              <a:rPr lang="en-US" dirty="0" smtClean="0"/>
              <a:t>here is one major rarity</a:t>
            </a:r>
            <a:r>
              <a:rPr lang="en-US" baseline="0" dirty="0" smtClean="0"/>
              <a:t> from Carson City</a:t>
            </a:r>
            <a:r>
              <a:rPr lang="en-US" dirty="0" smtClean="0"/>
              <a:t>.</a:t>
            </a:r>
          </a:p>
          <a:p>
            <a:r>
              <a:rPr lang="en-US" dirty="0" smtClean="0"/>
              <a:t>The legendary 1876-CC twenty-cent piece, often spoken about with the likes of the 1804 dollar and 1894-S dime, didn’t start out as an extreme rarity.  10,000 were initially ordered and minted, and while not a hefty mintage, it was respectable.   </a:t>
            </a:r>
          </a:p>
          <a:p>
            <a:r>
              <a:rPr lang="en-US" dirty="0" smtClean="0"/>
              <a:t>However, since several thousand unissued 1875-CC coins were still on-hand, and demand had slowed to a crawl, these new 1876 coins were never released.</a:t>
            </a:r>
          </a:p>
          <a:p>
            <a:r>
              <a:rPr lang="en-US" dirty="0" smtClean="0"/>
              <a:t>However, some of these new coins were purchased as souvenirs, keepsakes for the new year, or perhaps saved by people who believed the denomination wouldn’t last.  Perhaps a couple of coins for assay purposes were also set aside.</a:t>
            </a:r>
          </a:p>
          <a:p>
            <a:r>
              <a:rPr lang="en-US" dirty="0" smtClean="0"/>
              <a:t>Regardless, these are the only coins that left the mint, and in 1877, the Superintendent of the Mint was ordered to melt any twenty-cent pieces still on hand, which included nearly the entire production run of 1876-CC.</a:t>
            </a:r>
          </a:p>
          <a:p>
            <a:r>
              <a:rPr lang="en-US" dirty="0" smtClean="0"/>
              <a:t>As a result, fewer than 20 are known today.</a:t>
            </a:r>
          </a:p>
        </p:txBody>
      </p:sp>
    </p:spTree>
    <p:extLst>
      <p:ext uri="{BB962C8B-B14F-4D97-AF65-F5344CB8AC3E}">
        <p14:creationId xmlns:p14="http://schemas.microsoft.com/office/powerpoint/2010/main" val="1550907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Being saved as keepsakes, the vast majority of 1876-CC</a:t>
            </a:r>
            <a:r>
              <a:rPr lang="en-US" baseline="0" dirty="0" smtClean="0"/>
              <a:t> Double Dimes are in mint state, and circulated examples are extremely rare.  With just 3-4 worn examples known, even this piece, which is scratched, tooled, and polished, is a highly-prized example.</a:t>
            </a:r>
            <a:endParaRPr lang="en-US" dirty="0" smtClean="0"/>
          </a:p>
        </p:txBody>
      </p:sp>
    </p:spTree>
    <p:extLst>
      <p:ext uri="{BB962C8B-B14F-4D97-AF65-F5344CB8AC3E}">
        <p14:creationId xmlns:p14="http://schemas.microsoft.com/office/powerpoint/2010/main" val="3198541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Carson City</a:t>
            </a:r>
            <a:r>
              <a:rPr lang="en-US" baseline="0" dirty="0" smtClean="0"/>
              <a:t> quarters follow along most of the history of the dimes.</a:t>
            </a:r>
          </a:p>
          <a:p>
            <a:r>
              <a:rPr lang="en-US" baseline="0" dirty="0" smtClean="0"/>
              <a:t>Like the dimes, mintages in the early years were very low.   The coinage of quarters did begin in 1870, but none were minted in 1874.</a:t>
            </a:r>
          </a:p>
          <a:p>
            <a:r>
              <a:rPr lang="en-US" baseline="0" dirty="0" smtClean="0"/>
              <a:t>Mintages did increase in 1875 to 140,000, but really took off in 1876 and 1877, when more than 4 million were coined each year.</a:t>
            </a:r>
          </a:p>
          <a:p>
            <a:r>
              <a:rPr lang="en-US" baseline="0" dirty="0" smtClean="0"/>
              <a:t>When somebody examines a collection of Liberty Seated quarters, the first focus is usually on the early CCs, and this is often the first impression on the appraisal of the set.</a:t>
            </a:r>
            <a:endParaRPr lang="en-US" dirty="0"/>
          </a:p>
        </p:txBody>
      </p:sp>
    </p:spTree>
    <p:extLst>
      <p:ext uri="{BB962C8B-B14F-4D97-AF65-F5344CB8AC3E}">
        <p14:creationId xmlns:p14="http://schemas.microsoft.com/office/powerpoint/2010/main" val="1172015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some debate</a:t>
            </a:r>
            <a:r>
              <a:rPr lang="en-US" baseline="0" dirty="0" smtClean="0"/>
              <a:t> as to which of the early issues is rarest, and each of the 1870-CC, 1871-CC, and 1873-CC have a claim.  </a:t>
            </a:r>
          </a:p>
          <a:p>
            <a:r>
              <a:rPr lang="en-US" baseline="0" dirty="0" smtClean="0"/>
              <a:t>Traditionally the 1870-CC is priced higher, as it is the first year and also the lowest of the three mintages.  However these examples also appear more often at auction.</a:t>
            </a:r>
          </a:p>
          <a:p>
            <a:r>
              <a:rPr lang="en-US" baseline="0" dirty="0" smtClean="0"/>
              <a:t>When looking at both population reports and the experience of Liberty Seated Quarter experts, it is the 1871-CC that usually has the lowest population at any random point in time.  Also, regardless of which is truly rarest, it is the 1871-CC that appears least often in the marketplace.  </a:t>
            </a:r>
          </a:p>
          <a:p>
            <a:r>
              <a:rPr lang="en-US" baseline="0" dirty="0" smtClean="0"/>
              <a:t>Like with the Dimes, these early CC quarters are usually impaired in some way and choice examples are rare.</a:t>
            </a:r>
            <a:endParaRPr lang="en-US" dirty="0"/>
          </a:p>
        </p:txBody>
      </p:sp>
    </p:spTree>
    <p:extLst>
      <p:ext uri="{BB962C8B-B14F-4D97-AF65-F5344CB8AC3E}">
        <p14:creationId xmlns:p14="http://schemas.microsoft.com/office/powerpoint/2010/main" val="2171968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CC Quarters series</a:t>
            </a:r>
            <a:r>
              <a:rPr lang="en-US" baseline="0" dirty="0" smtClean="0"/>
              <a:t> has its own version of an uncollectable issue.  Like the dime, most of the 1873-CC No Arrows coins were melted unreleased, and only 5 examples are known.  Of the 5, three are in mint state, and only two are circulated.  The example show grades XF.</a:t>
            </a:r>
            <a:endParaRPr lang="en-US" dirty="0"/>
          </a:p>
        </p:txBody>
      </p:sp>
    </p:spTree>
    <p:extLst>
      <p:ext uri="{BB962C8B-B14F-4D97-AF65-F5344CB8AC3E}">
        <p14:creationId xmlns:p14="http://schemas.microsoft.com/office/powerpoint/2010/main" val="2529097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Carson City</a:t>
            </a:r>
            <a:r>
              <a:rPr lang="en-US" baseline="0" dirty="0" smtClean="0"/>
              <a:t> halves were minted every year in the 1870-1878 date range.  Mintages in the early years were much higher than dimes or quarters.</a:t>
            </a:r>
          </a:p>
          <a:p>
            <a:r>
              <a:rPr lang="en-US" baseline="0" dirty="0" smtClean="0"/>
              <a:t>The lowest mintage was in 1870, and it is the scarcest of the CC issues.  Other low mintages include 1874 and 1878.</a:t>
            </a:r>
          </a:p>
          <a:p>
            <a:r>
              <a:rPr lang="en-US" baseline="0" dirty="0" smtClean="0"/>
              <a:t>Like the other denominations, production was highest in 1875-1877 with over 1 million coined each year.</a:t>
            </a:r>
            <a:endParaRPr lang="en-US" dirty="0"/>
          </a:p>
        </p:txBody>
      </p:sp>
    </p:spTree>
    <p:extLst>
      <p:ext uri="{BB962C8B-B14F-4D97-AF65-F5344CB8AC3E}">
        <p14:creationId xmlns:p14="http://schemas.microsoft.com/office/powerpoint/2010/main" val="3745181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there are no show-stoppers, four issues present a challenge.  The 1870-CC is scarcest, with only about 200 known in all grades.</a:t>
            </a:r>
          </a:p>
          <a:p>
            <a:r>
              <a:rPr lang="en-US" baseline="0" dirty="0" smtClean="0"/>
              <a:t>1878-CC often gets overlooked, but it is second in scarcity, followed by the more popular 1874-CC Arrows issue.  Finally, despite a mintage of over 200,000, the 1873-CC No Arrows has only about 500 survivors.</a:t>
            </a:r>
          </a:p>
          <a:p>
            <a:r>
              <a:rPr lang="en-US" baseline="0" dirty="0" smtClean="0"/>
              <a:t>Overshadowed by the scarce first-year issue, the 1871-CC is perhaps the most underrated of all CC halves and is surprisingly tough to find nice.</a:t>
            </a:r>
            <a:endParaRPr lang="en-US" dirty="0"/>
          </a:p>
        </p:txBody>
      </p:sp>
    </p:spTree>
    <p:extLst>
      <p:ext uri="{BB962C8B-B14F-4D97-AF65-F5344CB8AC3E}">
        <p14:creationId xmlns:p14="http://schemas.microsoft.com/office/powerpoint/2010/main" val="2992391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the scarce issues, there is one significant variety,</a:t>
            </a:r>
            <a:r>
              <a:rPr lang="en-US" baseline="0" dirty="0" smtClean="0"/>
              <a:t> which is actually a die state.   An 1874-CC reverse became damaged with reeding marks and has been given the designation “Railroad Track Reverse.”  There are presently about 30-40 known out of the ~300 survivors, and as a few of these have been found recently, there are likely a few more yet to be found.</a:t>
            </a:r>
            <a:endParaRPr lang="en-US" dirty="0"/>
          </a:p>
        </p:txBody>
      </p:sp>
    </p:spTree>
    <p:extLst>
      <p:ext uri="{BB962C8B-B14F-4D97-AF65-F5344CB8AC3E}">
        <p14:creationId xmlns:p14="http://schemas.microsoft.com/office/powerpoint/2010/main" val="2643980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minor reverse hubs</a:t>
            </a:r>
            <a:r>
              <a:rPr lang="en-US" baseline="0" dirty="0" smtClean="0"/>
              <a:t> known for the Liberty Seated Half, and 1877 was the transition year.  </a:t>
            </a:r>
          </a:p>
          <a:p>
            <a:r>
              <a:rPr lang="en-US" baseline="0" dirty="0" smtClean="0"/>
              <a:t>The key differentiator for the hubs is the number of buds to the left of the eagle’s claw.  The first hub, with a split bud is rare, and the vast majority of 1877-CC coins feature the second hub, with a closed bud.</a:t>
            </a:r>
            <a:endParaRPr lang="en-US" dirty="0"/>
          </a:p>
        </p:txBody>
      </p:sp>
    </p:spTree>
    <p:extLst>
      <p:ext uri="{BB962C8B-B14F-4D97-AF65-F5344CB8AC3E}">
        <p14:creationId xmlns:p14="http://schemas.microsoft.com/office/powerpoint/2010/main" val="3649914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Carson</a:t>
            </a:r>
            <a:r>
              <a:rPr lang="en-US" baseline="0" dirty="0" smtClean="0"/>
              <a:t> City only made Liberty Seated coins from its opening in 1870 to 1878.  </a:t>
            </a:r>
          </a:p>
          <a:p>
            <a:r>
              <a:rPr lang="en-US" baseline="0" dirty="0" smtClean="0"/>
              <a:t>All of the Liberty Seated denominations were minted there except for Half Dimes</a:t>
            </a:r>
          </a:p>
          <a:p>
            <a:r>
              <a:rPr lang="en-US" baseline="0" dirty="0" smtClean="0"/>
              <a:t>In 1878, silver coinage in Carson City was prioritized to the minting of Morgan Dollars, and after this, </a:t>
            </a:r>
            <a:r>
              <a:rPr lang="en-US" baseline="0" dirty="0" err="1" smtClean="0"/>
              <a:t>Morgans</a:t>
            </a:r>
            <a:r>
              <a:rPr lang="en-US" baseline="0" dirty="0" smtClean="0"/>
              <a:t> were the only silver coins made there until the Mint closed in 1893.</a:t>
            </a:r>
          </a:p>
          <a:p>
            <a:endParaRPr lang="en-US" dirty="0"/>
          </a:p>
        </p:txBody>
      </p:sp>
    </p:spTree>
    <p:extLst>
      <p:ext uri="{BB962C8B-B14F-4D97-AF65-F5344CB8AC3E}">
        <p14:creationId xmlns:p14="http://schemas.microsoft.com/office/powerpoint/2010/main" val="3961941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on to Carson</a:t>
            </a:r>
            <a:r>
              <a:rPr lang="en-US" baseline="0" dirty="0" smtClean="0"/>
              <a:t> City Dollars.</a:t>
            </a:r>
          </a:p>
          <a:p>
            <a:r>
              <a:rPr lang="en-US" baseline="0" dirty="0" smtClean="0"/>
              <a:t>With a big smile, it is safe to say that CC Seated Dollars are “just a little tougher” than the millions of mint state CC Morgan Dollars released from the Treasury vaults.</a:t>
            </a:r>
          </a:p>
          <a:p>
            <a:r>
              <a:rPr lang="en-US" baseline="0" dirty="0" smtClean="0"/>
              <a:t>Liberty Seated Dollars were coined in Carson City beginning in 1870, until the denomination was abolished in 1873.</a:t>
            </a:r>
          </a:p>
          <a:p>
            <a:r>
              <a:rPr lang="en-US" baseline="0" dirty="0" smtClean="0"/>
              <a:t>Unlike the other series (where the 1870-CC was rare and one of the least available), the opposite is true for the Dollars.  </a:t>
            </a:r>
          </a:p>
          <a:p>
            <a:r>
              <a:rPr lang="en-US" baseline="0" dirty="0" smtClean="0"/>
              <a:t>The 1870-CC had the highest mintage of the four, and also the highest survivorship.  It is also under intense pressure from type collectors wishing an example of Seated Dollar from each mint.</a:t>
            </a:r>
            <a:endParaRPr lang="en-US" dirty="0"/>
          </a:p>
        </p:txBody>
      </p:sp>
    </p:spTree>
    <p:extLst>
      <p:ext uri="{BB962C8B-B14F-4D97-AF65-F5344CB8AC3E}">
        <p14:creationId xmlns:p14="http://schemas.microsoft.com/office/powerpoint/2010/main" val="1837922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a relatively small initial mintage in 1870, the production of Dollars fall off dramatically in subsequent years, resulting in some very scarce issues for collectors to obtain.  </a:t>
            </a:r>
            <a:endParaRPr lang="en-US" dirty="0"/>
          </a:p>
        </p:txBody>
      </p:sp>
    </p:spTree>
    <p:extLst>
      <p:ext uri="{BB962C8B-B14F-4D97-AF65-F5344CB8AC3E}">
        <p14:creationId xmlns:p14="http://schemas.microsoft.com/office/powerpoint/2010/main" val="1031589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earlier,</a:t>
            </a:r>
            <a:r>
              <a:rPr lang="en-US" baseline="0" dirty="0" smtClean="0"/>
              <a:t> the 1870-CC is the most available of the CC Seated Dollars, and it is in very high demand by type collectors.</a:t>
            </a:r>
          </a:p>
          <a:p>
            <a:r>
              <a:rPr lang="en-US" baseline="0" dirty="0" smtClean="0"/>
              <a:t>The 1872-CC is a very scarce coin, but numerous examples have come on the market in the past few years, although most of these are cleaned, damages, or impaired in some way.  Finding a nice 1872-CC is as difficult as ever. </a:t>
            </a:r>
            <a:endParaRPr lang="en-US" dirty="0"/>
          </a:p>
        </p:txBody>
      </p:sp>
    </p:spTree>
    <p:extLst>
      <p:ext uri="{BB962C8B-B14F-4D97-AF65-F5344CB8AC3E}">
        <p14:creationId xmlns:p14="http://schemas.microsoft.com/office/powerpoint/2010/main" val="1638788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two rarest</a:t>
            </a:r>
            <a:r>
              <a:rPr lang="en-US" baseline="0" dirty="0" smtClean="0"/>
              <a:t> of the CC dollars are the 1871-CC and 1873-CC.   Even though the 1873-CC has a higher mintage, it is likely more than half never left the mint and were melted to coin Trade Dollars.  Regardless, only about 100 of the 1871-CC and 80 or so 1873-CC remain available for collectors.</a:t>
            </a:r>
            <a:endParaRPr lang="en-US" dirty="0"/>
          </a:p>
        </p:txBody>
      </p:sp>
    </p:spTree>
    <p:extLst>
      <p:ext uri="{BB962C8B-B14F-4D97-AF65-F5344CB8AC3E}">
        <p14:creationId xmlns:p14="http://schemas.microsoft.com/office/powerpoint/2010/main" val="134793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Carson City</a:t>
            </a:r>
            <a:r>
              <a:rPr lang="en-US" baseline="0" dirty="0" smtClean="0"/>
              <a:t> Seated Dollars have been the subject of extensive study.  Each of the low-mintage years was struck by a single die marriage.</a:t>
            </a:r>
          </a:p>
          <a:p>
            <a:r>
              <a:rPr lang="en-US" baseline="0" dirty="0" smtClean="0"/>
              <a:t>Not so with the 1870-CC.  9 different die marriages are known for a total output of less than 12,000 coins!  Records have been found that show the 1870-CC production occurred in 11 small batches throughout the year, where a pair of dies would have been taken off the shelf for use each time, resulting in so many die marriages.  4 obverse dies and 6 reverse dies were use.</a:t>
            </a:r>
          </a:p>
          <a:p>
            <a:r>
              <a:rPr lang="en-US" baseline="0" dirty="0" smtClean="0"/>
              <a:t>It should be noted that each of the 1871-CC, 1872-CC, and 1873-CC used one of the existing 1870-CC reverses rather than new dies.</a:t>
            </a:r>
            <a:endParaRPr lang="en-US" dirty="0"/>
          </a:p>
        </p:txBody>
      </p:sp>
    </p:spTree>
    <p:extLst>
      <p:ext uri="{BB962C8B-B14F-4D97-AF65-F5344CB8AC3E}">
        <p14:creationId xmlns:p14="http://schemas.microsoft.com/office/powerpoint/2010/main" val="2031598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1873,</a:t>
            </a:r>
            <a:r>
              <a:rPr lang="en-US" baseline="0" dirty="0" smtClean="0"/>
              <a:t> the standard silver dollar was abolished and the Trade dollar was introduced.  Carson City minted Trade Dollars every year the denomination was struck for circulation, 1873-1878.</a:t>
            </a:r>
          </a:p>
          <a:p>
            <a:r>
              <a:rPr lang="en-US" baseline="0" dirty="0" smtClean="0"/>
              <a:t>The Trade Dollar was primarily intended for foreign trade use as bullion coins, and was slightly heavier than the former silver dollars.</a:t>
            </a:r>
          </a:p>
          <a:p>
            <a:r>
              <a:rPr lang="en-US" baseline="0" dirty="0" smtClean="0"/>
              <a:t>The initial offering in 1873 had a modest mintage of 124,500, but it ramped up to over 1 million for 1874.  From 1875-1877, Trade Dollar production was plentiful.</a:t>
            </a:r>
          </a:p>
          <a:p>
            <a:r>
              <a:rPr lang="en-US" baseline="0" dirty="0" smtClean="0"/>
              <a:t>The final CC issue in 1878-CC is the key date of the entire Trade Dollar series.</a:t>
            </a:r>
            <a:endParaRPr lang="en-US" dirty="0"/>
          </a:p>
        </p:txBody>
      </p:sp>
    </p:spTree>
    <p:extLst>
      <p:ext uri="{BB962C8B-B14F-4D97-AF65-F5344CB8AC3E}">
        <p14:creationId xmlns:p14="http://schemas.microsoft.com/office/powerpoint/2010/main" val="2363064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1878-CC</a:t>
            </a:r>
            <a:r>
              <a:rPr lang="en-US" baseline="0" dirty="0" smtClean="0"/>
              <a:t> had a series-low business strike mintage of 97,000, but more than half of these were melted after production was halted for the newly-authorized Morgan Dollar.</a:t>
            </a:r>
          </a:p>
          <a:p>
            <a:r>
              <a:rPr lang="en-US" baseline="0" dirty="0" smtClean="0"/>
              <a:t>This resulted in a key date for the series, and this issue is scarcer than any of the proof-only dates from 1879 to 1883.  Nice 1878-CC Trade Dollars are real prizes.</a:t>
            </a:r>
            <a:endParaRPr lang="en-US" dirty="0"/>
          </a:p>
        </p:txBody>
      </p:sp>
    </p:spTree>
    <p:extLst>
      <p:ext uri="{BB962C8B-B14F-4D97-AF65-F5344CB8AC3E}">
        <p14:creationId xmlns:p14="http://schemas.microsoft.com/office/powerpoint/2010/main" val="2001276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Trade Dollars that saw commercial use in the Orient can be found with counterstamps, called </a:t>
            </a:r>
            <a:r>
              <a:rPr lang="en-US" b="1" i="1" dirty="0" smtClean="0"/>
              <a:t>chop marks</a:t>
            </a:r>
            <a:r>
              <a:rPr lang="en-US" dirty="0" smtClean="0"/>
              <a:t>.  Chop marks are often featuring Chinese characters, often representing a word or even a business name.  Some coins have a single chop mark, and others have several to many.</a:t>
            </a:r>
          </a:p>
          <a:p>
            <a:r>
              <a:rPr lang="en-US" dirty="0" smtClean="0"/>
              <a:t>Chop marks were imparted by people or businesses that accepted the coin, to certify that the individual/business had deemed the coin was of proper weight and fineness. </a:t>
            </a:r>
          </a:p>
          <a:p>
            <a:r>
              <a:rPr lang="en-US" dirty="0" smtClean="0"/>
              <a:t>While chop marks are considered damage, it is not considered the same type of damage that other coins suffer from time to time.  Chop marks are accepted by many collectors as they were the normal result of the type of commerce intended for these coins.  They are widely collected.  For many years, the price discount for chop marked coins was huge, but in recent years, this discount has been drastically reduced.</a:t>
            </a:r>
          </a:p>
          <a:p>
            <a:r>
              <a:rPr lang="en-US" dirty="0" smtClean="0"/>
              <a:t>All business strike issues are known with chop marks, but the rarest dates with chop marks are 1878-CC (first) and 1875-P (second).</a:t>
            </a:r>
            <a:endParaRPr lang="en-US" dirty="0"/>
          </a:p>
          <a:p>
            <a:endParaRPr lang="en-US" dirty="0"/>
          </a:p>
        </p:txBody>
      </p:sp>
    </p:spTree>
    <p:extLst>
      <p:ext uri="{BB962C8B-B14F-4D97-AF65-F5344CB8AC3E}">
        <p14:creationId xmlns:p14="http://schemas.microsoft.com/office/powerpoint/2010/main" val="2166344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95000"/>
              </a:lnSpc>
              <a:spcBef>
                <a:spcPct val="10000"/>
              </a:spcBef>
              <a:spcAft>
                <a:spcPct val="30000"/>
              </a:spcAft>
              <a:buClrTx/>
              <a:buSzTx/>
              <a:buFontTx/>
              <a:buNone/>
              <a:tabLst/>
              <a:defRPr/>
            </a:pPr>
            <a:r>
              <a:rPr lang="en-US" dirty="0" smtClean="0"/>
              <a:t>Once a coin had several chops, most of the time subsequent takers of the coin did not necessarily feel the need to add additional chops.  </a:t>
            </a:r>
          </a:p>
          <a:p>
            <a:pPr marL="0" marR="0" indent="0" algn="l" defTabSz="914400" rtl="0" eaLnBrk="1" fontAlgn="base" latinLnBrk="0" hangingPunct="1">
              <a:lnSpc>
                <a:spcPct val="95000"/>
              </a:lnSpc>
              <a:spcBef>
                <a:spcPct val="10000"/>
              </a:spcBef>
              <a:spcAft>
                <a:spcPct val="30000"/>
              </a:spcAft>
              <a:buClrTx/>
              <a:buSzTx/>
              <a:buFontTx/>
              <a:buNone/>
              <a:tabLst/>
              <a:defRPr/>
            </a:pPr>
            <a:r>
              <a:rPr lang="en-US" dirty="0" smtClean="0"/>
              <a:t>ANIMATION…</a:t>
            </a:r>
          </a:p>
          <a:p>
            <a:pPr marL="0" marR="0" indent="0" algn="l" defTabSz="914400" rtl="0" eaLnBrk="1" fontAlgn="base" latinLnBrk="0" hangingPunct="1">
              <a:lnSpc>
                <a:spcPct val="95000"/>
              </a:lnSpc>
              <a:spcBef>
                <a:spcPct val="10000"/>
              </a:spcBef>
              <a:spcAft>
                <a:spcPct val="30000"/>
              </a:spcAft>
              <a:buClrTx/>
              <a:buSzTx/>
              <a:buFontTx/>
              <a:buNone/>
              <a:tabLst/>
              <a:defRPr/>
            </a:pPr>
            <a:r>
              <a:rPr lang="en-US" dirty="0" smtClean="0"/>
              <a:t>However, a few pieces can be found with many dozens of chops, almost mutilating the coin.</a:t>
            </a:r>
          </a:p>
          <a:p>
            <a:pPr marL="0" marR="0" indent="0" algn="l" defTabSz="914400" rtl="0" eaLnBrk="1" fontAlgn="base" latinLnBrk="0" hangingPunct="1">
              <a:lnSpc>
                <a:spcPct val="95000"/>
              </a:lnSpc>
              <a:spcBef>
                <a:spcPct val="10000"/>
              </a:spcBef>
              <a:spcAft>
                <a:spcPct val="30000"/>
              </a:spcAft>
              <a:buClrTx/>
              <a:buSzTx/>
              <a:buFontTx/>
              <a:buNone/>
              <a:tabLst/>
              <a:defRPr/>
            </a:pPr>
            <a:r>
              <a:rPr lang="en-US" smtClean="0"/>
              <a:t>ANIMATION…</a:t>
            </a:r>
            <a:endParaRPr lang="en-US" dirty="0" smtClean="0"/>
          </a:p>
          <a:p>
            <a:endParaRPr lang="en-US" dirty="0"/>
          </a:p>
        </p:txBody>
      </p:sp>
    </p:spTree>
    <p:extLst>
      <p:ext uri="{BB962C8B-B14F-4D97-AF65-F5344CB8AC3E}">
        <p14:creationId xmlns:p14="http://schemas.microsoft.com/office/powerpoint/2010/main" val="1137312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 number of varieties within the Carson City Trade dollars, but one of them is very popular and highly collected, the 1876-CC Doubled Die Reverse.</a:t>
            </a:r>
          </a:p>
          <a:p>
            <a:r>
              <a:rPr lang="en-US" baseline="0" dirty="0" smtClean="0"/>
              <a:t>This is one of the widest doubled dies known, with the most extensive doubling on the olive branch on the right side.  The eagle’s wing is also very evident.</a:t>
            </a:r>
          </a:p>
          <a:p>
            <a:r>
              <a:rPr lang="en-US" baseline="0" dirty="0" smtClean="0"/>
              <a:t>On the left side, minor doubling in the arrows can be seen.</a:t>
            </a:r>
          </a:p>
          <a:p>
            <a:r>
              <a:rPr lang="en-US" baseline="0" dirty="0" smtClean="0"/>
              <a:t>Although there are other varieties that are rarer, this one is popular because of its magnitude, and also because it can be easily found.</a:t>
            </a:r>
            <a:endParaRPr lang="en-US" dirty="0"/>
          </a:p>
        </p:txBody>
      </p:sp>
    </p:spTree>
    <p:extLst>
      <p:ext uri="{BB962C8B-B14F-4D97-AF65-F5344CB8AC3E}">
        <p14:creationId xmlns:p14="http://schemas.microsoft.com/office/powerpoint/2010/main" val="90977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first few</a:t>
            </a:r>
            <a:r>
              <a:rPr lang="en-US" baseline="0" dirty="0" smtClean="0"/>
              <a:t> years of the Mint’s operations, the mintages were very low.</a:t>
            </a:r>
          </a:p>
          <a:p>
            <a:r>
              <a:rPr lang="en-US" baseline="0" dirty="0" smtClean="0"/>
              <a:t>There were many politicians that did not want the Carson mint, and figured that they could spread doubt about the need for this facility.  Therefore, they believed that paltry mintages would prove the Mint was not needed and result in its closure.  19</a:t>
            </a:r>
            <a:r>
              <a:rPr lang="en-US" baseline="30000" dirty="0" smtClean="0"/>
              <a:t>th</a:t>
            </a:r>
            <a:r>
              <a:rPr lang="en-US" baseline="0" dirty="0" smtClean="0"/>
              <a:t> </a:t>
            </a:r>
            <a:r>
              <a:rPr lang="en-US" baseline="0" dirty="0" err="1" smtClean="0"/>
              <a:t>Centure</a:t>
            </a:r>
            <a:r>
              <a:rPr lang="en-US" baseline="0" dirty="0" smtClean="0"/>
              <a:t> politics at work!</a:t>
            </a:r>
          </a:p>
          <a:p>
            <a:r>
              <a:rPr lang="en-US" baseline="0" dirty="0" smtClean="0"/>
              <a:t>Therefore, many of the initial issues are very scarce today, and some of them are some of our most legendary rarities.</a:t>
            </a:r>
            <a:endParaRPr lang="en-US" dirty="0"/>
          </a:p>
        </p:txBody>
      </p:sp>
    </p:spTree>
    <p:extLst>
      <p:ext uri="{BB962C8B-B14F-4D97-AF65-F5344CB8AC3E}">
        <p14:creationId xmlns:p14="http://schemas.microsoft.com/office/powerpoint/2010/main" val="3142113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hub changes in both obverse and reverse dies were minor, but the differences between Type I and Type II dies are easy to identify.</a:t>
            </a:r>
          </a:p>
          <a:p>
            <a:r>
              <a:rPr lang="en-US" dirty="0" smtClean="0"/>
              <a:t>Obverses:</a:t>
            </a:r>
          </a:p>
          <a:p>
            <a:r>
              <a:rPr lang="en-US" dirty="0" smtClean="0"/>
              <a:t>    - Type I has ribbon end short and stubby, and bent to the left.</a:t>
            </a:r>
          </a:p>
          <a:p>
            <a:r>
              <a:rPr lang="en-US" dirty="0" smtClean="0"/>
              <a:t>      Liberty’s hand only has 3 fingers below the stem</a:t>
            </a:r>
          </a:p>
          <a:p>
            <a:r>
              <a:rPr lang="en-US" dirty="0" smtClean="0"/>
              <a:t>    - Type II has longer ribbon ends, and they hang straighter</a:t>
            </a:r>
          </a:p>
          <a:p>
            <a:r>
              <a:rPr lang="en-US" dirty="0" smtClean="0"/>
              <a:t>      Liberty’s hand has 4 fingers visible below the stem</a:t>
            </a:r>
          </a:p>
          <a:p>
            <a:r>
              <a:rPr lang="en-US" dirty="0" smtClean="0"/>
              <a:t>Reverses:</a:t>
            </a:r>
          </a:p>
          <a:p>
            <a:r>
              <a:rPr lang="en-US" dirty="0"/>
              <a:t> </a:t>
            </a:r>
            <a:r>
              <a:rPr lang="en-US" dirty="0" smtClean="0"/>
              <a:t>   - Type I features a berry in the gap between the Eagle’s claw</a:t>
            </a:r>
          </a:p>
          <a:p>
            <a:r>
              <a:rPr lang="en-US" dirty="0"/>
              <a:t> </a:t>
            </a:r>
            <a:r>
              <a:rPr lang="en-US" dirty="0" smtClean="0"/>
              <a:t>     Arrow’s point is between 2 and 0 in “420”</a:t>
            </a:r>
          </a:p>
          <a:p>
            <a:r>
              <a:rPr lang="en-US" dirty="0"/>
              <a:t> </a:t>
            </a:r>
            <a:r>
              <a:rPr lang="en-US" dirty="0" smtClean="0"/>
              <a:t>   - Type II omits the berry, and there is clear space within the claw</a:t>
            </a:r>
          </a:p>
          <a:p>
            <a:r>
              <a:rPr lang="en-US" dirty="0"/>
              <a:t> </a:t>
            </a:r>
            <a:r>
              <a:rPr lang="en-US" dirty="0" smtClean="0"/>
              <a:t>     Arrow’s point is over the center of the 2 in “420”</a:t>
            </a:r>
            <a:endParaRPr lang="en-US" dirty="0"/>
          </a:p>
        </p:txBody>
      </p:sp>
    </p:spTree>
    <p:extLst>
      <p:ext uri="{BB962C8B-B14F-4D97-AF65-F5344CB8AC3E}">
        <p14:creationId xmlns:p14="http://schemas.microsoft.com/office/powerpoint/2010/main" val="1047423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shows the uses</a:t>
            </a:r>
            <a:r>
              <a:rPr lang="en-US" baseline="0" dirty="0" smtClean="0"/>
              <a:t> of the different hubs for Carson City Trade Dollars.  In 1875, coins can be found with two different hub combinations, both with Type I obverse, and using both reverse hubs (I/I and I/II).  By 1877, the newer Type II hubs were used for both obverse and reverse.</a:t>
            </a:r>
            <a:endParaRPr lang="en-US" dirty="0"/>
          </a:p>
        </p:txBody>
      </p:sp>
    </p:spTree>
    <p:extLst>
      <p:ext uri="{BB962C8B-B14F-4D97-AF65-F5344CB8AC3E}">
        <p14:creationId xmlns:p14="http://schemas.microsoft.com/office/powerpoint/2010/main" val="4154952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Summary, </a:t>
            </a:r>
          </a:p>
          <a:p>
            <a:r>
              <a:rPr lang="en-US" dirty="0" smtClean="0"/>
              <a:t>Liberty Seated coins were minted in Carson City</a:t>
            </a:r>
            <a:r>
              <a:rPr lang="en-US" baseline="0" dirty="0" smtClean="0"/>
              <a:t> during the years 1870-1878.</a:t>
            </a:r>
          </a:p>
          <a:p>
            <a:r>
              <a:rPr lang="en-US" baseline="0" dirty="0" smtClean="0"/>
              <a:t>The early years for most series feature the smallest mintages, and result in many scarce to rare issues</a:t>
            </a:r>
          </a:p>
          <a:p>
            <a:r>
              <a:rPr lang="en-US" baseline="0" dirty="0" smtClean="0"/>
              <a:t>Most of the early coins have problems of some sort, and choice problem-free original coins are very rare</a:t>
            </a:r>
          </a:p>
          <a:p>
            <a:r>
              <a:rPr lang="en-US" baseline="0" dirty="0" smtClean="0"/>
              <a:t>The third-party grading services have graded many of these problem coins as “market acceptable” but these coins bring far less than the very rare choice pieces in the market</a:t>
            </a:r>
          </a:p>
          <a:p>
            <a:r>
              <a:rPr lang="en-US" baseline="0" dirty="0" smtClean="0"/>
              <a:t>Two uncollectible issues reside in the Dimes and Quarters, both of them 1873-CC No Arrows coins.</a:t>
            </a:r>
            <a:endParaRPr lang="en-US" dirty="0"/>
          </a:p>
        </p:txBody>
      </p:sp>
    </p:spTree>
    <p:extLst>
      <p:ext uri="{BB962C8B-B14F-4D97-AF65-F5344CB8AC3E}">
        <p14:creationId xmlns:p14="http://schemas.microsoft.com/office/powerpoint/2010/main" val="379297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we’ll discuss</a:t>
            </a:r>
            <a:r>
              <a:rPr lang="en-US" baseline="0" dirty="0" smtClean="0"/>
              <a:t> each of the denominations of Liberty Seated coins struck in Carson City.</a:t>
            </a:r>
          </a:p>
          <a:p>
            <a:r>
              <a:rPr lang="en-US" dirty="0" smtClean="0"/>
              <a:t>Carson City</a:t>
            </a:r>
            <a:r>
              <a:rPr lang="en-US" baseline="0" dirty="0" smtClean="0"/>
              <a:t> did not coin any dimes its first year.  Dimes began production in 1871.  As with other denominations (for reasons already mentioned), mintages were very low from 1871 through 1874.   I872 was the highest of these at only a little over 35,000 coins.</a:t>
            </a:r>
          </a:p>
          <a:p>
            <a:r>
              <a:rPr lang="en-US" baseline="0" dirty="0" smtClean="0"/>
              <a:t>Once it became clear the Mint would not be shut down, mintages of dimes rose in 1875, and for 3 years, mintages ranged between 4.6 and 8.2 million.</a:t>
            </a:r>
          </a:p>
          <a:p>
            <a:r>
              <a:rPr lang="en-US" baseline="0" dirty="0" smtClean="0"/>
              <a:t>The series ends with a scarce issue, as only 200,000 1878-CC dimes were coined before production halted in favor or Morgan dollars.</a:t>
            </a:r>
            <a:endParaRPr lang="en-US" dirty="0"/>
          </a:p>
        </p:txBody>
      </p:sp>
    </p:spTree>
    <p:extLst>
      <p:ext uri="{BB962C8B-B14F-4D97-AF65-F5344CB8AC3E}">
        <p14:creationId xmlns:p14="http://schemas.microsoft.com/office/powerpoint/2010/main" val="3809630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early 1871-CC to 1874-CC are the rare dates.  The 1874-CC is the rarest of these, and is considered the key date of the entire regular issues Liberty Seated Dime series.  The 1871-CC is second in rarity, followed by 1873-CC.  The 1872-CC is the least rare (but certainly very scarce in its own right)</a:t>
            </a:r>
          </a:p>
          <a:p>
            <a:r>
              <a:rPr lang="en-US" baseline="0" dirty="0" smtClean="0"/>
              <a:t>The early dimes circulated heavily, and they have a very low survival rate, resulting in few examples available to collectors.</a:t>
            </a:r>
          </a:p>
          <a:p>
            <a:r>
              <a:rPr lang="en-US" baseline="0" dirty="0" smtClean="0"/>
              <a:t>Many of the known examples of these early dates are metal detector finds, and have numerous and severe problems.</a:t>
            </a:r>
          </a:p>
          <a:p>
            <a:r>
              <a:rPr lang="en-US" baseline="0" dirty="0" smtClean="0"/>
              <a:t>Most show some level of porosity and scratches from their time in the ground (and their recovery). And many of the coins have been repaired, cleaned, and </a:t>
            </a:r>
            <a:r>
              <a:rPr lang="en-US" baseline="0" dirty="0" err="1" smtClean="0"/>
              <a:t>retoned</a:t>
            </a:r>
            <a:r>
              <a:rPr lang="en-US" baseline="0" dirty="0" smtClean="0"/>
              <a:t>.  And a good number of these problem coins have been graded for 3</a:t>
            </a:r>
            <a:r>
              <a:rPr lang="en-US" baseline="30000" dirty="0" smtClean="0"/>
              <a:t>rd</a:t>
            </a:r>
            <a:r>
              <a:rPr lang="en-US" baseline="0" dirty="0" smtClean="0"/>
              <a:t>-party grading companies as “market acceptable.”</a:t>
            </a:r>
          </a:p>
          <a:p>
            <a:r>
              <a:rPr lang="en-US" baseline="0" dirty="0" smtClean="0"/>
              <a:t>Finding a truly problem-free example of any of the 1871-1874-CC dates is very difficult as they are extremely rare</a:t>
            </a:r>
          </a:p>
          <a:p>
            <a:endParaRPr lang="en-US" dirty="0"/>
          </a:p>
        </p:txBody>
      </p:sp>
    </p:spTree>
    <p:extLst>
      <p:ext uri="{BB962C8B-B14F-4D97-AF65-F5344CB8AC3E}">
        <p14:creationId xmlns:p14="http://schemas.microsoft.com/office/powerpoint/2010/main" val="401454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photos exhibit the differences between typical and choice examples.  </a:t>
            </a:r>
          </a:p>
          <a:p>
            <a:r>
              <a:rPr lang="en-US" baseline="0" dirty="0" smtClean="0"/>
              <a:t>The coin on the left is rather banged up from circulation, but actually has less surface problems and porosity than commonly seen.  Many are worse than this one.</a:t>
            </a:r>
          </a:p>
          <a:p>
            <a:r>
              <a:rPr lang="en-US" baseline="0" dirty="0" smtClean="0"/>
              <a:t>The coin on the right has exceptional surfaces, and is one of the very few choice examples known in higher circulated grades.  </a:t>
            </a:r>
            <a:endParaRPr lang="en-US" dirty="0"/>
          </a:p>
        </p:txBody>
      </p:sp>
    </p:spTree>
    <p:extLst>
      <p:ext uri="{BB962C8B-B14F-4D97-AF65-F5344CB8AC3E}">
        <p14:creationId xmlns:p14="http://schemas.microsoft.com/office/powerpoint/2010/main" val="564973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numerous</a:t>
            </a:r>
            <a:r>
              <a:rPr lang="en-US" baseline="0" dirty="0" smtClean="0"/>
              <a:t> altered coins posing as the rare early dates.  Most of them come from adding the CC mintmark to Philadelphia coins.  To help detect these, it is a convenient fact that a single reverse die was used to produced all of the CC dimes from 1871 to 1874.  Any purported example should have the mintmark pictured here, and if it doesn’t, it is a forgery.</a:t>
            </a:r>
          </a:p>
          <a:p>
            <a:r>
              <a:rPr lang="en-US" baseline="0" dirty="0" smtClean="0"/>
              <a:t>In addition, the reverse die developed a die crack at the mintmark during the year 1872.  As a result, most 1872 coins, and all 1873 and 1874 coins have this die crack.  Sometimes corroded or repaired coins may have surfaces that make the die crack difficult to see.</a:t>
            </a:r>
          </a:p>
          <a:p>
            <a:r>
              <a:rPr lang="en-US" baseline="0" dirty="0" smtClean="0"/>
              <a:t>However, coins with an added mintmark will not exactly match the mintmark pictured here.</a:t>
            </a:r>
            <a:endParaRPr lang="en-US" dirty="0"/>
          </a:p>
        </p:txBody>
      </p:sp>
    </p:spTree>
    <p:extLst>
      <p:ext uri="{BB962C8B-B14F-4D97-AF65-F5344CB8AC3E}">
        <p14:creationId xmlns:p14="http://schemas.microsoft.com/office/powerpoint/2010/main" val="2862064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a:t>
            </a:r>
            <a:r>
              <a:rPr lang="en-US" baseline="0" dirty="0" smtClean="0"/>
              <a:t> most famous of all Liberty Seated dimes is the 1873-CC No Arrows.  Believed by many to be one of the Assay coins, it is the only example known.</a:t>
            </a:r>
          </a:p>
          <a:p>
            <a:pPr eaLnBrk="1" hangingPunct="1"/>
            <a:r>
              <a:rPr lang="en-US" baseline="0" dirty="0" smtClean="0"/>
              <a:t>Unique, this coin is one of the most sought-after coins in the entire U.S. series, and is a news event when it comes on the market.</a:t>
            </a:r>
          </a:p>
          <a:p>
            <a:pPr eaLnBrk="1" hangingPunct="1"/>
            <a:r>
              <a:rPr lang="en-US" baseline="0" dirty="0" smtClean="0"/>
              <a:t>It last sold in 2012 for over $1.8 million.</a:t>
            </a:r>
            <a:endParaRPr lang="en-US" dirty="0"/>
          </a:p>
        </p:txBody>
      </p:sp>
    </p:spTree>
    <p:extLst>
      <p:ext uri="{BB962C8B-B14F-4D97-AF65-F5344CB8AC3E}">
        <p14:creationId xmlns:p14="http://schemas.microsoft.com/office/powerpoint/2010/main" val="1734521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twenty-cent</a:t>
            </a:r>
            <a:r>
              <a:rPr lang="en-US" baseline="0" dirty="0" smtClean="0"/>
              <a:t> piece, or Double Dime, did not make its appearance until 1875.  Because the so-called demand was in the western part of the country, San Francisco and Carson City produced the vast majority of them.  In Carson City, this denomination was struck both years that the coin was minted for circulation.  </a:t>
            </a:r>
          </a:p>
          <a:p>
            <a:r>
              <a:rPr lang="en-US" baseline="0" dirty="0" smtClean="0"/>
              <a:t>The 1875-CC issue is common, as 133,290 was plenty to meet demand, and then some.  There are thousands of pieces available from a scarcity perspective, the issue is overrated in all grades up to XF.  </a:t>
            </a:r>
          </a:p>
          <a:p>
            <a:r>
              <a:rPr lang="en-US" baseline="0" dirty="0" smtClean="0"/>
              <a:t>On the other hand, the 1876-CC was not needed when it was minted, and almost the entire production run was melted.</a:t>
            </a:r>
            <a:endParaRPr lang="en-US" dirty="0"/>
          </a:p>
        </p:txBody>
      </p:sp>
    </p:spTree>
    <p:extLst>
      <p:ext uri="{BB962C8B-B14F-4D97-AF65-F5344CB8AC3E}">
        <p14:creationId xmlns:p14="http://schemas.microsoft.com/office/powerpoint/2010/main" val="1768803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gradFill rotWithShape="1">
          <a:gsLst>
            <a:gs pos="100000">
              <a:schemeClr val="bg2">
                <a:lumMod val="40000"/>
                <a:lumOff val="60000"/>
              </a:schemeClr>
            </a:gs>
            <a:gs pos="12000">
              <a:schemeClr val="bg2">
                <a:lumMod val="75000"/>
              </a:schemeClr>
            </a:gs>
            <a:gs pos="55000">
              <a:srgbClr val="87B6E5"/>
            </a:gs>
            <a:gs pos="45000">
              <a:srgbClr val="749EC8"/>
            </a:gs>
            <a:gs pos="37000">
              <a:srgbClr val="456B91"/>
            </a:gs>
            <a:gs pos="27000">
              <a:schemeClr val="bg2">
                <a:lumMod val="75000"/>
              </a:schemeClr>
            </a:gs>
            <a:gs pos="86000">
              <a:schemeClr val="bg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306050" name="Rectangle 2"/>
          <p:cNvSpPr>
            <a:spLocks noChangeArrowheads="1"/>
          </p:cNvSpPr>
          <p:nvPr userDrawn="1"/>
        </p:nvSpPr>
        <p:spPr bwMode="auto">
          <a:xfrm>
            <a:off x="0" y="0"/>
            <a:ext cx="3384550" cy="6858000"/>
          </a:xfrm>
          <a:prstGeom prst="rect">
            <a:avLst/>
          </a:prstGeom>
          <a:solidFill>
            <a:schemeClr val="tx1"/>
          </a:solidFill>
          <a:ln>
            <a:noFill/>
          </a:ln>
          <a:effectLst/>
          <a:extLst>
            <a:ext uri="{91240B29-F687-4F45-9708-019B960494DF}">
              <a14:hiddenLine xmlns:a14="http://schemas.microsoft.com/office/drawing/2010/main" w="25400">
                <a:solidFill>
                  <a:schemeClr val="tx1"/>
                </a:solidFill>
                <a:miter lim="800000"/>
                <a:headEnd/>
                <a:tailEnd type="none" w="lg"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en-US"/>
          </a:p>
        </p:txBody>
      </p:sp>
      <p:sp>
        <p:nvSpPr>
          <p:cNvPr id="2306051" name="Rectangle 3"/>
          <p:cNvSpPr>
            <a:spLocks noGrp="1" noChangeArrowheads="1"/>
          </p:cNvSpPr>
          <p:nvPr>
            <p:ph type="ctrTitle" sz="quarter"/>
          </p:nvPr>
        </p:nvSpPr>
        <p:spPr>
          <a:xfrm>
            <a:off x="3635375" y="450850"/>
            <a:ext cx="5326063" cy="2795588"/>
          </a:xfrm>
        </p:spPr>
        <p:txBody>
          <a:bodyPr lIns="182880" tIns="91440" rIns="182880" bIns="91440" anchor="t"/>
          <a:lstStyle>
            <a:lvl1pPr>
              <a:defRPr sz="3200" b="1">
                <a:solidFill>
                  <a:schemeClr val="tx1"/>
                </a:solidFill>
              </a:defRPr>
            </a:lvl1pPr>
          </a:lstStyle>
          <a:p>
            <a:pPr lvl="0"/>
            <a:r>
              <a:rPr lang="en-US" noProof="0" smtClean="0"/>
              <a:t>Click to edit Master title style</a:t>
            </a:r>
            <a:endParaRPr lang="en-US" noProof="0" dirty="0" smtClean="0"/>
          </a:p>
        </p:txBody>
      </p:sp>
      <p:sp>
        <p:nvSpPr>
          <p:cNvPr id="2306052" name="Rectangle 4"/>
          <p:cNvSpPr>
            <a:spLocks noGrp="1" noChangeArrowheads="1"/>
          </p:cNvSpPr>
          <p:nvPr>
            <p:ph type="subTitle" sz="quarter" idx="1"/>
          </p:nvPr>
        </p:nvSpPr>
        <p:spPr>
          <a:xfrm>
            <a:off x="3651250" y="3429000"/>
            <a:ext cx="5289550" cy="3125788"/>
          </a:xfrm>
          <a:extLst>
            <a:ext uri="{91240B29-F687-4F45-9708-019B960494DF}">
              <a14:hiddenLine xmlns:a14="http://schemas.microsoft.com/office/drawing/2010/main" w="9525" algn="ctr">
                <a:solidFill>
                  <a:schemeClr val="tx1"/>
                </a:solidFill>
                <a:miter lim="800000"/>
                <a:headEnd/>
                <a:tailEnd/>
              </a14:hiddenLine>
            </a:ext>
          </a:extLst>
        </p:spPr>
        <p:txBody>
          <a:bodyPr lIns="182880" tIns="91440" rIns="182880" bIns="274320" anchor="b"/>
          <a:lstStyle>
            <a:lvl1pPr marL="0" indent="0">
              <a:buFontTx/>
              <a:buNone/>
              <a:defRPr sz="24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p>
        </p:txBody>
      </p:sp>
    </p:spTree>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lumMod val="75000"/>
                  </a:schemeClr>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2"/>
                </a:solidFill>
                <a:latin typeface="Arial" panose="020B0604020202020204" pitchFamily="34" charset="0"/>
                <a:cs typeface="Arial" panose="020B0604020202020204" pitchFamily="34" charset="0"/>
              </a:defRPr>
            </a:lvl1pPr>
            <a:lvl2pPr>
              <a:defRPr>
                <a:solidFill>
                  <a:schemeClr val="bg2"/>
                </a:solidFill>
                <a:latin typeface="Arial" panose="020B0604020202020204" pitchFamily="34" charset="0"/>
                <a:cs typeface="Arial" panose="020B0604020202020204" pitchFamily="34" charset="0"/>
              </a:defRPr>
            </a:lvl2pPr>
            <a:lvl3pPr>
              <a:defRPr>
                <a:solidFill>
                  <a:schemeClr val="bg2"/>
                </a:solidFill>
                <a:latin typeface="Arial" panose="020B0604020202020204" pitchFamily="34" charset="0"/>
                <a:cs typeface="Arial" panose="020B0604020202020204" pitchFamily="34" charset="0"/>
              </a:defRPr>
            </a:lvl3pPr>
            <a:lvl4pPr>
              <a:defRPr sz="2000">
                <a:solidFill>
                  <a:schemeClr val="bg2"/>
                </a:solidFill>
                <a:latin typeface="Arial" panose="020B0604020202020204" pitchFamily="34" charset="0"/>
                <a:cs typeface="Arial" panose="020B0604020202020204" pitchFamily="34" charset="0"/>
              </a:defRPr>
            </a:lvl4pPr>
            <a:lvl5pPr>
              <a:defRPr sz="2000">
                <a:solidFill>
                  <a:schemeClr val="bg2"/>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6"/>
          <p:cNvSpPr>
            <a:spLocks noGrp="1" noChangeArrowheads="1"/>
          </p:cNvSpPr>
          <p:nvPr>
            <p:ph type="sldNum" sz="quarter" idx="4"/>
          </p:nvPr>
        </p:nvSpPr>
        <p:spPr bwMode="gray">
          <a:xfrm>
            <a:off x="8398155" y="6608643"/>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lumMod val="75000"/>
                  </a:schemeClr>
                </a:solidFill>
                <a:latin typeface="+mn-lt"/>
              </a:defRPr>
            </a:lvl1pPr>
          </a:lstStyle>
          <a:p>
            <a:r>
              <a:rPr lang="en-US" smtClean="0"/>
              <a:t>Page </a:t>
            </a:r>
            <a:fld id="{3D1BF224-251F-4D20-AF38-3F9EF8CEFB02}" type="slidenum">
              <a:rPr lang="en-US" smtClean="0"/>
              <a:pPr/>
              <a:t>‹#›</a:t>
            </a:fld>
            <a:endParaRPr lang="en-US" dirty="0"/>
          </a:p>
        </p:txBody>
      </p:sp>
    </p:spTree>
    <p:extLst>
      <p:ext uri="{BB962C8B-B14F-4D97-AF65-F5344CB8AC3E}">
        <p14:creationId xmlns:p14="http://schemas.microsoft.com/office/powerpoint/2010/main" val="4222542507"/>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solidFill>
                  <a:schemeClr val="bg1">
                    <a:lumMod val="75000"/>
                  </a:schemeClr>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36550" y="1273175"/>
            <a:ext cx="4235450" cy="5270500"/>
          </a:xfrm>
        </p:spPr>
        <p:txBody>
          <a:bodyPr/>
          <a:lstStyle>
            <a:lvl1pPr>
              <a:defRPr>
                <a:solidFill>
                  <a:schemeClr val="bg2"/>
                </a:solidFill>
                <a:latin typeface="Arial" panose="020B0604020202020204" pitchFamily="34" charset="0"/>
                <a:cs typeface="Arial" panose="020B0604020202020204" pitchFamily="34" charset="0"/>
              </a:defRPr>
            </a:lvl1pPr>
            <a:lvl2pPr>
              <a:defRPr>
                <a:solidFill>
                  <a:schemeClr val="bg2"/>
                </a:solidFill>
                <a:latin typeface="Arial" panose="020B0604020202020204" pitchFamily="34" charset="0"/>
                <a:cs typeface="Arial" panose="020B0604020202020204" pitchFamily="34" charset="0"/>
              </a:defRPr>
            </a:lvl2pPr>
            <a:lvl3pPr>
              <a:defRPr>
                <a:solidFill>
                  <a:schemeClr val="bg2"/>
                </a:solidFill>
                <a:latin typeface="Arial" panose="020B0604020202020204" pitchFamily="34" charset="0"/>
                <a:cs typeface="Arial" panose="020B0604020202020204" pitchFamily="34" charset="0"/>
              </a:defRPr>
            </a:lvl3pPr>
            <a:lvl4pPr>
              <a:defRPr sz="2000">
                <a:solidFill>
                  <a:schemeClr val="bg2"/>
                </a:solidFill>
                <a:latin typeface="Arial" panose="020B0604020202020204" pitchFamily="34" charset="0"/>
                <a:cs typeface="Arial" panose="020B0604020202020204" pitchFamily="34" charset="0"/>
              </a:defRPr>
            </a:lvl4pPr>
            <a:lvl5pPr>
              <a:defRPr sz="2000">
                <a:solidFill>
                  <a:schemeClr val="bg2"/>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idx="13"/>
          </p:nvPr>
        </p:nvSpPr>
        <p:spPr>
          <a:xfrm>
            <a:off x="4756150" y="1282700"/>
            <a:ext cx="4235450" cy="5270500"/>
          </a:xfrm>
        </p:spPr>
        <p:txBody>
          <a:bodyPr/>
          <a:lstStyle>
            <a:lvl1pPr>
              <a:defRPr>
                <a:solidFill>
                  <a:schemeClr val="bg2"/>
                </a:solidFill>
                <a:latin typeface="Arial" panose="020B0604020202020204" pitchFamily="34" charset="0"/>
                <a:cs typeface="Arial" panose="020B0604020202020204" pitchFamily="34" charset="0"/>
              </a:defRPr>
            </a:lvl1pPr>
            <a:lvl2pPr>
              <a:defRPr>
                <a:solidFill>
                  <a:schemeClr val="bg2"/>
                </a:solidFill>
                <a:latin typeface="Arial" panose="020B0604020202020204" pitchFamily="34" charset="0"/>
                <a:cs typeface="Arial" panose="020B0604020202020204" pitchFamily="34" charset="0"/>
              </a:defRPr>
            </a:lvl2pPr>
            <a:lvl3pPr>
              <a:defRPr>
                <a:solidFill>
                  <a:schemeClr val="bg2"/>
                </a:solidFill>
                <a:latin typeface="Arial" panose="020B0604020202020204" pitchFamily="34" charset="0"/>
                <a:cs typeface="Arial" panose="020B0604020202020204" pitchFamily="34" charset="0"/>
              </a:defRPr>
            </a:lvl3pPr>
            <a:lvl4pPr>
              <a:defRPr sz="2000">
                <a:solidFill>
                  <a:schemeClr val="bg2"/>
                </a:solidFill>
                <a:latin typeface="Arial" panose="020B0604020202020204" pitchFamily="34" charset="0"/>
                <a:cs typeface="Arial" panose="020B0604020202020204" pitchFamily="34" charset="0"/>
              </a:defRPr>
            </a:lvl4pPr>
            <a:lvl5pPr>
              <a:defRPr sz="2000">
                <a:solidFill>
                  <a:schemeClr val="bg2"/>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6"/>
          <p:cNvSpPr>
            <a:spLocks noGrp="1" noChangeArrowheads="1"/>
          </p:cNvSpPr>
          <p:nvPr>
            <p:ph type="sldNum" sz="quarter" idx="4"/>
          </p:nvPr>
        </p:nvSpPr>
        <p:spPr bwMode="gray">
          <a:xfrm>
            <a:off x="8398155" y="6608643"/>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lumMod val="75000"/>
                  </a:schemeClr>
                </a:solidFill>
                <a:latin typeface="+mn-lt"/>
              </a:defRPr>
            </a:lvl1pPr>
          </a:lstStyle>
          <a:p>
            <a:r>
              <a:rPr lang="en-US" smtClean="0"/>
              <a:t>Page </a:t>
            </a:r>
            <a:fld id="{3D1BF224-251F-4D20-AF38-3F9EF8CEFB02}" type="slidenum">
              <a:rPr lang="en-US" smtClean="0"/>
              <a:pPr/>
              <a:t>‹#›</a:t>
            </a:fld>
            <a:endParaRPr lang="en-US" dirty="0"/>
          </a:p>
        </p:txBody>
      </p:sp>
    </p:spTree>
    <p:extLst>
      <p:ext uri="{BB962C8B-B14F-4D97-AF65-F5344CB8AC3E}">
        <p14:creationId xmlns:p14="http://schemas.microsoft.com/office/powerpoint/2010/main" val="3731834555"/>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4"/>
          </p:nvPr>
        </p:nvSpPr>
        <p:spPr bwMode="gray">
          <a:xfrm>
            <a:off x="8398151" y="6608643"/>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lumMod val="75000"/>
                  </a:schemeClr>
                </a:solidFill>
                <a:latin typeface="+mn-lt"/>
              </a:defRPr>
            </a:lvl1pPr>
          </a:lstStyle>
          <a:p>
            <a:r>
              <a:rPr lang="en-US" dirty="0" smtClean="0"/>
              <a:t>Page </a:t>
            </a:r>
            <a:fld id="{3D1BF224-251F-4D20-AF38-3F9EF8CEFB02}" type="slidenum">
              <a:rPr lang="en-US" smtClean="0"/>
              <a:pPr/>
              <a:t>‹#›</a:t>
            </a:fld>
            <a:endParaRPr lang="en-US" dirty="0"/>
          </a:p>
        </p:txBody>
      </p:sp>
    </p:spTree>
    <p:extLst>
      <p:ext uri="{BB962C8B-B14F-4D97-AF65-F5344CB8AC3E}">
        <p14:creationId xmlns:p14="http://schemas.microsoft.com/office/powerpoint/2010/main" val="2823362635"/>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bwMode="ltGray">
      <p:bgPr>
        <a:gradFill rotWithShape="1">
          <a:gsLst>
            <a:gs pos="20000">
              <a:schemeClr val="bg2">
                <a:lumMod val="75000"/>
              </a:schemeClr>
            </a:gs>
            <a:gs pos="45000">
              <a:schemeClr val="bg2">
                <a:tint val="98000"/>
                <a:satMod val="130000"/>
                <a:shade val="90000"/>
                <a:lumMod val="103000"/>
              </a:schemeClr>
            </a:gs>
            <a:gs pos="74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306051" name="Rectangle 3"/>
          <p:cNvSpPr>
            <a:spLocks noGrp="1" noChangeArrowheads="1"/>
          </p:cNvSpPr>
          <p:nvPr>
            <p:ph type="ctrTitle" sz="quarter" hasCustomPrompt="1"/>
          </p:nvPr>
        </p:nvSpPr>
        <p:spPr>
          <a:xfrm>
            <a:off x="1143000" y="2209800"/>
            <a:ext cx="6858000" cy="2490788"/>
          </a:xfrm>
        </p:spPr>
        <p:txBody>
          <a:bodyPr lIns="182880" tIns="91440" rIns="182880" bIns="91440" anchor="t"/>
          <a:lstStyle>
            <a:lvl1pPr algn="ctr">
              <a:defRPr sz="3600" b="0">
                <a:solidFill>
                  <a:schemeClr val="tx1"/>
                </a:solidFill>
              </a:defRPr>
            </a:lvl1pPr>
          </a:lstStyle>
          <a:p>
            <a:pPr lvl="0"/>
            <a:r>
              <a:rPr lang="en-US" noProof="0" dirty="0" smtClean="0"/>
              <a:t>Click to edit Master trailer style</a:t>
            </a:r>
          </a:p>
        </p:txBody>
      </p:sp>
    </p:spTree>
    <p:extLst>
      <p:ext uri="{BB962C8B-B14F-4D97-AF65-F5344CB8AC3E}">
        <p14:creationId xmlns:p14="http://schemas.microsoft.com/office/powerpoint/2010/main" val="1506622966"/>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bwMode="ltGray">
      <p:bgPr>
        <a:gradFill flip="none" rotWithShape="1">
          <a:gsLst>
            <a:gs pos="7000">
              <a:srgbClr val="194674"/>
            </a:gs>
            <a:gs pos="29000">
              <a:schemeClr val="bg2">
                <a:lumMod val="40000"/>
                <a:lumOff val="60000"/>
              </a:schemeClr>
            </a:gs>
            <a:gs pos="21000">
              <a:schemeClr val="bg2">
                <a:lumMod val="60000"/>
                <a:lumOff val="40000"/>
              </a:schemeClr>
            </a:gs>
            <a:gs pos="12000">
              <a:srgbClr val="215C97"/>
            </a:gs>
            <a:gs pos="89000">
              <a:schemeClr val="bg2">
                <a:lumMod val="40000"/>
                <a:lumOff val="60000"/>
              </a:schemeClr>
            </a:gs>
            <a:gs pos="98000">
              <a:schemeClr val="bg2">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306051" name="Rectangle 3"/>
          <p:cNvSpPr>
            <a:spLocks noGrp="1" noChangeArrowheads="1"/>
          </p:cNvSpPr>
          <p:nvPr>
            <p:ph type="ctrTitle" sz="quarter" hasCustomPrompt="1"/>
          </p:nvPr>
        </p:nvSpPr>
        <p:spPr>
          <a:xfrm>
            <a:off x="1243013" y="5596024"/>
            <a:ext cx="6858000" cy="828676"/>
          </a:xfrm>
        </p:spPr>
        <p:txBody>
          <a:bodyPr lIns="182880" tIns="91440" rIns="182880" bIns="91440" anchor="t"/>
          <a:lstStyle>
            <a:lvl1pPr algn="ctr">
              <a:defRPr sz="3600" b="0">
                <a:solidFill>
                  <a:schemeClr val="bg1"/>
                </a:solidFill>
              </a:defRPr>
            </a:lvl1pPr>
          </a:lstStyle>
          <a:p>
            <a:pPr lvl="0"/>
            <a:r>
              <a:rPr lang="en-US" noProof="0" dirty="0" smtClean="0"/>
              <a:t>Click to edit Master trailer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34742" y="2176530"/>
            <a:ext cx="3874542" cy="3200400"/>
          </a:xfrm>
          <a:prstGeom prst="rect">
            <a:avLst/>
          </a:prstGeom>
        </p:spPr>
      </p:pic>
    </p:spTree>
    <p:extLst>
      <p:ext uri="{BB962C8B-B14F-4D97-AF65-F5344CB8AC3E}">
        <p14:creationId xmlns:p14="http://schemas.microsoft.com/office/powerpoint/2010/main" val="623290194"/>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304800" y="6245225"/>
            <a:ext cx="2286000" cy="476250"/>
          </a:xfrm>
          <a:prstGeom prst="rect">
            <a:avLst/>
          </a:prstGeom>
          <a:ln/>
        </p:spPr>
        <p:txBody>
          <a:bodyPr/>
          <a:lstStyle>
            <a:lvl1pPr>
              <a:defRPr/>
            </a:lvl1pPr>
          </a:lstStyle>
          <a:p>
            <a:pPr>
              <a:defRPr/>
            </a:pPr>
            <a:fld id="{0B545CE6-A27E-4470-92C9-ED29259A35F7}" type="datetime1">
              <a:rPr lang="en-US"/>
              <a:pPr>
                <a:defRPr/>
              </a:pPr>
              <a:t>11/17/2020</a:t>
            </a:fld>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286000" cy="476250"/>
          </a:xfrm>
          <a:prstGeom prst="rect">
            <a:avLst/>
          </a:prstGeom>
          <a:ln/>
        </p:spPr>
        <p:txBody>
          <a:bodyPr/>
          <a:lstStyle>
            <a:lvl1pPr>
              <a:defRPr/>
            </a:lvl1pPr>
          </a:lstStyle>
          <a:p>
            <a:fld id="{607F290A-3336-48D8-B6EA-03B1FCE9182B}" type="slidenum">
              <a:rPr lang="en-US"/>
              <a:pPr/>
              <a:t>‹#›</a:t>
            </a:fld>
            <a:endParaRPr lang="en-US"/>
          </a:p>
        </p:txBody>
      </p:sp>
    </p:spTree>
    <p:extLst>
      <p:ext uri="{BB962C8B-B14F-4D97-AF65-F5344CB8AC3E}">
        <p14:creationId xmlns:p14="http://schemas.microsoft.com/office/powerpoint/2010/main" val="973151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05026" name="Rectangle 2"/>
          <p:cNvSpPr>
            <a:spLocks noChangeArrowheads="1"/>
          </p:cNvSpPr>
          <p:nvPr/>
        </p:nvSpPr>
        <p:spPr bwMode="ltGray">
          <a:xfrm flipV="1">
            <a:off x="0" y="1093786"/>
            <a:ext cx="9144000" cy="112714"/>
          </a:xfrm>
          <a:prstGeom prst="rect">
            <a:avLst/>
          </a:prstGeom>
          <a:solidFill>
            <a:schemeClr val="bg1">
              <a:lumMod val="75000"/>
            </a:schemeClr>
          </a:solidFill>
          <a:ln>
            <a:noFill/>
          </a:ln>
          <a:effectLst/>
          <a:extLst/>
        </p:spPr>
        <p:txBody>
          <a:bodyPr wrap="none" lIns="0" tIns="0" rIns="0" bIns="0" anchor="ctr"/>
          <a:lstStyle/>
          <a:p>
            <a:endParaRPr lang="en-US"/>
          </a:p>
        </p:txBody>
      </p:sp>
      <p:sp>
        <p:nvSpPr>
          <p:cNvPr id="2305027" name="Rectangle 3"/>
          <p:cNvSpPr>
            <a:spLocks noGrp="1" noChangeArrowheads="1"/>
          </p:cNvSpPr>
          <p:nvPr>
            <p:ph type="title"/>
          </p:nvPr>
        </p:nvSpPr>
        <p:spPr bwMode="black">
          <a:xfrm>
            <a:off x="338138" y="195263"/>
            <a:ext cx="73326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smtClean="0"/>
          </a:p>
        </p:txBody>
      </p:sp>
      <p:sp>
        <p:nvSpPr>
          <p:cNvPr id="2305028" name="Rectangle 4"/>
          <p:cNvSpPr>
            <a:spLocks noGrp="1" noChangeArrowheads="1"/>
          </p:cNvSpPr>
          <p:nvPr>
            <p:ph type="body" idx="1"/>
          </p:nvPr>
        </p:nvSpPr>
        <p:spPr bwMode="black">
          <a:xfrm>
            <a:off x="336550" y="1273175"/>
            <a:ext cx="8394700" cy="527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716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Rectangle 7"/>
          <p:cNvSpPr txBox="1">
            <a:spLocks noChangeArrowheads="1"/>
          </p:cNvSpPr>
          <p:nvPr userDrawn="1"/>
        </p:nvSpPr>
        <p:spPr bwMode="gray">
          <a:xfrm>
            <a:off x="152400" y="6585858"/>
            <a:ext cx="3429000" cy="215444"/>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algn="l" rtl="0" eaLnBrk="0" fontAlgn="base" hangingPunct="0">
              <a:spcBef>
                <a:spcPct val="0"/>
              </a:spcBef>
              <a:spcAft>
                <a:spcPct val="0"/>
              </a:spcAft>
              <a:defRPr sz="1200" kern="1200">
                <a:solidFill>
                  <a:schemeClr val="bg1">
                    <a:lumMod val="75000"/>
                  </a:schemeClr>
                </a:solidFill>
                <a:latin typeface="+mn-lt"/>
                <a:ea typeface="+mn-ea"/>
                <a:cs typeface="+mn-cs"/>
              </a:defRPr>
            </a:lvl1pPr>
            <a:lvl2pPr marL="457200" algn="ctr" rtl="0" fontAlgn="base">
              <a:spcBef>
                <a:spcPct val="50000"/>
              </a:spcBef>
              <a:spcAft>
                <a:spcPct val="0"/>
              </a:spcAft>
              <a:defRPr sz="2400" kern="1200">
                <a:solidFill>
                  <a:schemeClr val="tx1"/>
                </a:solidFill>
                <a:latin typeface="Futura Hv" pitchFamily="34" charset="0"/>
                <a:ea typeface="+mn-ea"/>
                <a:cs typeface="+mn-cs"/>
              </a:defRPr>
            </a:lvl2pPr>
            <a:lvl3pPr marL="914400" algn="ctr" rtl="0" fontAlgn="base">
              <a:spcBef>
                <a:spcPct val="50000"/>
              </a:spcBef>
              <a:spcAft>
                <a:spcPct val="0"/>
              </a:spcAft>
              <a:defRPr sz="2400" kern="1200">
                <a:solidFill>
                  <a:schemeClr val="tx1"/>
                </a:solidFill>
                <a:latin typeface="Futura Hv" pitchFamily="34" charset="0"/>
                <a:ea typeface="+mn-ea"/>
                <a:cs typeface="+mn-cs"/>
              </a:defRPr>
            </a:lvl3pPr>
            <a:lvl4pPr marL="1371600" algn="ctr" rtl="0" fontAlgn="base">
              <a:spcBef>
                <a:spcPct val="50000"/>
              </a:spcBef>
              <a:spcAft>
                <a:spcPct val="0"/>
              </a:spcAft>
              <a:defRPr sz="2400" kern="1200">
                <a:solidFill>
                  <a:schemeClr val="tx1"/>
                </a:solidFill>
                <a:latin typeface="Futura Hv" pitchFamily="34" charset="0"/>
                <a:ea typeface="+mn-ea"/>
                <a:cs typeface="+mn-cs"/>
              </a:defRPr>
            </a:lvl4pPr>
            <a:lvl5pPr marL="1828800" algn="ctr" rtl="0" fontAlgn="base">
              <a:spcBef>
                <a:spcPct val="50000"/>
              </a:spcBef>
              <a:spcAft>
                <a:spcPct val="0"/>
              </a:spcAft>
              <a:defRPr sz="2400" kern="1200">
                <a:solidFill>
                  <a:schemeClr val="tx1"/>
                </a:solidFill>
                <a:latin typeface="Futura Hv" pitchFamily="34" charset="0"/>
                <a:ea typeface="+mn-ea"/>
                <a:cs typeface="+mn-cs"/>
              </a:defRPr>
            </a:lvl5pPr>
            <a:lvl6pPr marL="2286000" algn="l" defTabSz="914400" rtl="0" eaLnBrk="1" latinLnBrk="0" hangingPunct="1">
              <a:defRPr sz="2400" kern="1200">
                <a:solidFill>
                  <a:schemeClr val="tx1"/>
                </a:solidFill>
                <a:latin typeface="Futura Hv" pitchFamily="34" charset="0"/>
                <a:ea typeface="+mn-ea"/>
                <a:cs typeface="+mn-cs"/>
              </a:defRPr>
            </a:lvl6pPr>
            <a:lvl7pPr marL="2743200" algn="l" defTabSz="914400" rtl="0" eaLnBrk="1" latinLnBrk="0" hangingPunct="1">
              <a:defRPr sz="2400" kern="1200">
                <a:solidFill>
                  <a:schemeClr val="tx1"/>
                </a:solidFill>
                <a:latin typeface="Futura Hv" pitchFamily="34" charset="0"/>
                <a:ea typeface="+mn-ea"/>
                <a:cs typeface="+mn-cs"/>
              </a:defRPr>
            </a:lvl7pPr>
            <a:lvl8pPr marL="3200400" algn="l" defTabSz="914400" rtl="0" eaLnBrk="1" latinLnBrk="0" hangingPunct="1">
              <a:defRPr sz="2400" kern="1200">
                <a:solidFill>
                  <a:schemeClr val="tx1"/>
                </a:solidFill>
                <a:latin typeface="Futura Hv" pitchFamily="34" charset="0"/>
                <a:ea typeface="+mn-ea"/>
                <a:cs typeface="+mn-cs"/>
              </a:defRPr>
            </a:lvl8pPr>
            <a:lvl9pPr marL="3657600" algn="l" defTabSz="914400" rtl="0" eaLnBrk="1" latinLnBrk="0" hangingPunct="1">
              <a:defRPr sz="2400" kern="1200">
                <a:solidFill>
                  <a:schemeClr val="tx1"/>
                </a:solidFill>
                <a:latin typeface="Futura Hv" pitchFamily="34" charset="0"/>
                <a:ea typeface="+mn-ea"/>
                <a:cs typeface="+mn-cs"/>
              </a:defRPr>
            </a:lvl9pPr>
          </a:lstStyle>
          <a:p>
            <a:pPr algn="l"/>
            <a:r>
              <a:rPr lang="en-US" sz="1400" b="1" dirty="0" smtClean="0"/>
              <a:t>Liberty Seated</a:t>
            </a:r>
            <a:r>
              <a:rPr lang="en-US" sz="1400" b="1" baseline="0" dirty="0" smtClean="0"/>
              <a:t> Collectors Club</a:t>
            </a:r>
            <a:endParaRPr lang="en-US" sz="1400" b="1" dirty="0"/>
          </a:p>
        </p:txBody>
      </p:sp>
      <p:pic>
        <p:nvPicPr>
          <p:cNvPr id="3" name="Picture 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70936" y="38293"/>
            <a:ext cx="1273064" cy="1051560"/>
          </a:xfrm>
          <a:prstGeom prst="rect">
            <a:avLst/>
          </a:prstGeom>
        </p:spPr>
      </p:pic>
    </p:spTree>
  </p:cSld>
  <p:clrMap bg1="dk2" tx1="lt1" bg2="dk1" tx2="lt2" accent1="accent1" accent2="accent2" accent3="accent3" accent4="accent4" accent5="accent5" accent6="accent6" hlink="hlink" folHlink="folHlink"/>
  <p:sldLayoutIdLst>
    <p:sldLayoutId id="2147483655" r:id="rId1"/>
    <p:sldLayoutId id="2147483666" r:id="rId2"/>
    <p:sldLayoutId id="2147483672" r:id="rId3"/>
    <p:sldLayoutId id="2147483671" r:id="rId4"/>
    <p:sldLayoutId id="2147483673" r:id="rId5"/>
    <p:sldLayoutId id="2147483674" r:id="rId6"/>
    <p:sldLayoutId id="2147483676" r:id="rId7"/>
  </p:sldLayoutIdLst>
  <p:transition/>
  <p:timing>
    <p:tnLst>
      <p:par>
        <p:cTn id="1" dur="indefinite" restart="never" nodeType="tmRoot"/>
      </p:par>
    </p:tnLst>
  </p:timing>
  <p:hf hdr="0" ftr="0"/>
  <p:txStyles>
    <p:titleStyle>
      <a:lvl1pPr algn="l" rtl="0" eaLnBrk="1" fontAlgn="base" hangingPunct="1">
        <a:spcBef>
          <a:spcPct val="0"/>
        </a:spcBef>
        <a:spcAft>
          <a:spcPct val="0"/>
        </a:spcAft>
        <a:defRPr sz="3200" b="1" kern="1200">
          <a:solidFill>
            <a:schemeClr val="bg1">
              <a:lumMod val="75000"/>
            </a:schemeClr>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000">
          <a:solidFill>
            <a:schemeClr val="tx1"/>
          </a:solidFill>
          <a:latin typeface="Futura Hv" pitchFamily="34" charset="0"/>
        </a:defRPr>
      </a:lvl2pPr>
      <a:lvl3pPr algn="l" rtl="0" eaLnBrk="1" fontAlgn="base" hangingPunct="1">
        <a:spcBef>
          <a:spcPct val="0"/>
        </a:spcBef>
        <a:spcAft>
          <a:spcPct val="0"/>
        </a:spcAft>
        <a:defRPr sz="3000">
          <a:solidFill>
            <a:schemeClr val="tx1"/>
          </a:solidFill>
          <a:latin typeface="Futura Hv" pitchFamily="34" charset="0"/>
        </a:defRPr>
      </a:lvl3pPr>
      <a:lvl4pPr algn="l" rtl="0" eaLnBrk="1" fontAlgn="base" hangingPunct="1">
        <a:spcBef>
          <a:spcPct val="0"/>
        </a:spcBef>
        <a:spcAft>
          <a:spcPct val="0"/>
        </a:spcAft>
        <a:defRPr sz="3000">
          <a:solidFill>
            <a:schemeClr val="tx1"/>
          </a:solidFill>
          <a:latin typeface="Futura Hv" pitchFamily="34" charset="0"/>
        </a:defRPr>
      </a:lvl4pPr>
      <a:lvl5pPr algn="l" rtl="0" eaLnBrk="1" fontAlgn="base" hangingPunct="1">
        <a:spcBef>
          <a:spcPct val="0"/>
        </a:spcBef>
        <a:spcAft>
          <a:spcPct val="0"/>
        </a:spcAft>
        <a:defRPr sz="3000">
          <a:solidFill>
            <a:schemeClr val="tx1"/>
          </a:solidFill>
          <a:latin typeface="Futura Hv" pitchFamily="34" charset="0"/>
        </a:defRPr>
      </a:lvl5pPr>
      <a:lvl6pPr marL="457200" algn="l" rtl="0" eaLnBrk="1" fontAlgn="base" hangingPunct="1">
        <a:spcBef>
          <a:spcPct val="0"/>
        </a:spcBef>
        <a:spcAft>
          <a:spcPct val="0"/>
        </a:spcAft>
        <a:defRPr sz="3000">
          <a:solidFill>
            <a:schemeClr val="tx1"/>
          </a:solidFill>
          <a:latin typeface="Futura Hv" pitchFamily="34" charset="0"/>
        </a:defRPr>
      </a:lvl6pPr>
      <a:lvl7pPr marL="914400" algn="l" rtl="0" eaLnBrk="1" fontAlgn="base" hangingPunct="1">
        <a:spcBef>
          <a:spcPct val="0"/>
        </a:spcBef>
        <a:spcAft>
          <a:spcPct val="0"/>
        </a:spcAft>
        <a:defRPr sz="3000">
          <a:solidFill>
            <a:schemeClr val="tx1"/>
          </a:solidFill>
          <a:latin typeface="Futura Hv" pitchFamily="34" charset="0"/>
        </a:defRPr>
      </a:lvl7pPr>
      <a:lvl8pPr marL="1371600" algn="l" rtl="0" eaLnBrk="1" fontAlgn="base" hangingPunct="1">
        <a:spcBef>
          <a:spcPct val="0"/>
        </a:spcBef>
        <a:spcAft>
          <a:spcPct val="0"/>
        </a:spcAft>
        <a:defRPr sz="3000">
          <a:solidFill>
            <a:schemeClr val="tx1"/>
          </a:solidFill>
          <a:latin typeface="Futura Hv" pitchFamily="34" charset="0"/>
        </a:defRPr>
      </a:lvl8pPr>
      <a:lvl9pPr marL="1828800" algn="l" rtl="0" eaLnBrk="1" fontAlgn="base" hangingPunct="1">
        <a:spcBef>
          <a:spcPct val="0"/>
        </a:spcBef>
        <a:spcAft>
          <a:spcPct val="0"/>
        </a:spcAft>
        <a:defRPr sz="3000">
          <a:solidFill>
            <a:schemeClr val="tx1"/>
          </a:solidFill>
          <a:latin typeface="Futura Hv" pitchFamily="34" charset="0"/>
        </a:defRPr>
      </a:lvl9pPr>
    </p:titleStyle>
    <p:bodyStyle>
      <a:lvl1pPr marL="225425" indent="-225425" algn="l" defTabSz="742950" rtl="0" eaLnBrk="1" fontAlgn="base" hangingPunct="1">
        <a:lnSpc>
          <a:spcPct val="90000"/>
        </a:lnSpc>
        <a:spcBef>
          <a:spcPct val="10000"/>
        </a:spcBef>
        <a:spcAft>
          <a:spcPct val="10000"/>
        </a:spcAft>
        <a:buSzPct val="80000"/>
        <a:buChar char="•"/>
        <a:defRPr sz="2600" kern="1200">
          <a:solidFill>
            <a:schemeClr val="bg2"/>
          </a:solidFill>
          <a:latin typeface="+mn-lt"/>
          <a:ea typeface="+mn-ea"/>
          <a:cs typeface="+mn-cs"/>
        </a:defRPr>
      </a:lvl1pPr>
      <a:lvl2pPr marL="471488" indent="-244475" algn="l" defTabSz="742950" rtl="0" eaLnBrk="1" fontAlgn="base" hangingPunct="1">
        <a:lnSpc>
          <a:spcPct val="90000"/>
        </a:lnSpc>
        <a:spcBef>
          <a:spcPct val="10000"/>
        </a:spcBef>
        <a:spcAft>
          <a:spcPct val="10000"/>
        </a:spcAft>
        <a:buSzPct val="80000"/>
        <a:buFont typeface="Futura Bk" pitchFamily="34" charset="0"/>
        <a:buChar char="–"/>
        <a:defRPr sz="2400" kern="1200">
          <a:solidFill>
            <a:schemeClr val="bg2"/>
          </a:solidFill>
          <a:latin typeface="+mn-lt"/>
          <a:ea typeface="+mn-ea"/>
          <a:cs typeface="+mn-cs"/>
        </a:defRPr>
      </a:lvl2pPr>
      <a:lvl3pPr marL="700088" indent="-214313" algn="l" defTabSz="742950" rtl="0" eaLnBrk="1" fontAlgn="base" hangingPunct="1">
        <a:lnSpc>
          <a:spcPct val="90000"/>
        </a:lnSpc>
        <a:spcBef>
          <a:spcPct val="10000"/>
        </a:spcBef>
        <a:spcAft>
          <a:spcPct val="30000"/>
        </a:spcAft>
        <a:buSzPct val="85000"/>
        <a:buChar char="•"/>
        <a:defRPr sz="2200" kern="1200">
          <a:solidFill>
            <a:schemeClr val="bg2"/>
          </a:solidFill>
          <a:latin typeface="+mn-lt"/>
          <a:ea typeface="+mn-ea"/>
          <a:cs typeface="+mn-cs"/>
        </a:defRPr>
      </a:lvl3pPr>
      <a:lvl4pPr marL="1208088" indent="-182563" algn="l" defTabSz="742950" rtl="0" eaLnBrk="1" fontAlgn="base" hangingPunct="1">
        <a:lnSpc>
          <a:spcPct val="95000"/>
        </a:lnSpc>
        <a:spcBef>
          <a:spcPct val="10000"/>
        </a:spcBef>
        <a:spcAft>
          <a:spcPct val="30000"/>
        </a:spcAft>
        <a:buFont typeface="Futura Bk" pitchFamily="34" charset="0"/>
        <a:buChar char="–"/>
        <a:defRPr kern="1200">
          <a:solidFill>
            <a:schemeClr val="tx1"/>
          </a:solidFill>
          <a:latin typeface="+mn-lt"/>
          <a:ea typeface="+mn-ea"/>
          <a:cs typeface="+mn-cs"/>
        </a:defRPr>
      </a:lvl4pPr>
      <a:lvl5pPr marL="1933575" indent="-220663" algn="l" defTabSz="742950" rtl="0" eaLnBrk="1" fontAlgn="base" hangingPunct="1">
        <a:lnSpc>
          <a:spcPct val="95000"/>
        </a:lnSpc>
        <a:spcBef>
          <a:spcPct val="10000"/>
        </a:spcBef>
        <a:spcAft>
          <a:spcPct val="3000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3.png"/><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33.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w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43.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microsoft.com/office/2007/relationships/hdphoto" Target="../media/hdphoto17.wdp"/><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54.emf"/><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png"/><Relationship Id="rId4" Type="http://schemas.microsoft.com/office/2007/relationships/hdphoto" Target="../media/hdphoto3.wdp"/><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3.jpg"/><Relationship Id="rId5" Type="http://schemas.openxmlformats.org/officeDocument/2006/relationships/image" Target="../media/image62.jpg"/><Relationship Id="rId10" Type="http://schemas.openxmlformats.org/officeDocument/2006/relationships/image" Target="../media/image67.jpg"/><Relationship Id="rId4" Type="http://schemas.openxmlformats.org/officeDocument/2006/relationships/image" Target="../media/image61.jpg"/><Relationship Id="rId9" Type="http://schemas.openxmlformats.org/officeDocument/2006/relationships/image" Target="../media/image66.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3.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4.png"/><Relationship Id="rId7"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8.wdp"/><Relationship Id="rId5" Type="http://schemas.openxmlformats.org/officeDocument/2006/relationships/image" Target="../media/image15.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0146" name="Rectangle 2"/>
          <p:cNvSpPr>
            <a:spLocks noGrp="1" noChangeArrowheads="1"/>
          </p:cNvSpPr>
          <p:nvPr>
            <p:ph type="ctrTitle" sz="quarter"/>
          </p:nvPr>
        </p:nvSpPr>
        <p:spPr>
          <a:xfrm>
            <a:off x="3635375" y="450850"/>
            <a:ext cx="5326063" cy="3540125"/>
          </a:xfrm>
          <a:noFill/>
          <a:ln/>
        </p:spPr>
        <p:txBody>
          <a:bodyPr/>
          <a:lstStyle/>
          <a:p>
            <a:pPr>
              <a:spcBef>
                <a:spcPts val="2400"/>
              </a:spcBef>
            </a:pPr>
            <a:r>
              <a:rPr lang="en-US" sz="3600" b="0" dirty="0" smtClean="0"/>
              <a:t>Carson City issues of Liberty Seated coinage</a:t>
            </a:r>
            <a:r>
              <a:rPr lang="en-US" sz="3600" b="0" dirty="0"/>
              <a:t/>
            </a:r>
            <a:br>
              <a:rPr lang="en-US" sz="3600" b="0" dirty="0"/>
            </a:br>
            <a:r>
              <a:rPr lang="en-US" sz="1800" b="0" dirty="0" smtClean="0"/>
              <a:t>  </a:t>
            </a:r>
            <a:r>
              <a:rPr lang="en-US" sz="3600" b="0" dirty="0" smtClean="0"/>
              <a:t/>
            </a:r>
            <a:br>
              <a:rPr lang="en-US" sz="3600" b="0" dirty="0" smtClean="0"/>
            </a:br>
            <a:endParaRPr lang="en-US" sz="2800" dirty="0"/>
          </a:p>
        </p:txBody>
      </p:sp>
      <p:sp>
        <p:nvSpPr>
          <p:cNvPr id="2310147" name="Rectangle 3"/>
          <p:cNvSpPr>
            <a:spLocks noGrp="1" noChangeArrowheads="1"/>
          </p:cNvSpPr>
          <p:nvPr>
            <p:ph type="subTitle" sz="quarter" idx="1"/>
          </p:nvPr>
        </p:nvSpPr>
        <p:spPr>
          <a:xfrm>
            <a:off x="3469816" y="5290458"/>
            <a:ext cx="3221270" cy="1567542"/>
          </a:xfrm>
          <a:noFill/>
          <a:ln/>
        </p:spPr>
        <p:txBody>
          <a:bodyPr/>
          <a:lstStyle/>
          <a:p>
            <a:pPr defTabSz="914400"/>
            <a:r>
              <a:rPr lang="en-US" sz="2600" dirty="0" smtClean="0"/>
              <a: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1842" y="4572000"/>
            <a:ext cx="2449596" cy="2023384"/>
          </a:xfrm>
          <a:prstGeom prst="rect">
            <a:avLst/>
          </a:prstGeom>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199175" y="450850"/>
            <a:ext cx="2274627" cy="2286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389" y="3852184"/>
            <a:ext cx="2743200" cy="2743200"/>
          </a:xfrm>
          <a:prstGeom prst="rect">
            <a:avLst/>
          </a:prstGeom>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saturation sat="50000"/>
                    </a14:imgEffect>
                    <a14:imgEffect>
                      <a14:brightnessContrast bright="30000" contrast="10000"/>
                    </a14:imgEffect>
                  </a14:imgLayer>
                </a14:imgProps>
              </a:ext>
              <a:ext uri="{28A0092B-C50C-407E-A947-70E740481C1C}">
                <a14:useLocalDpi xmlns:a14="http://schemas.microsoft.com/office/drawing/2010/main" val="0"/>
              </a:ext>
            </a:extLst>
          </a:blip>
          <a:stretch>
            <a:fillRect/>
          </a:stretch>
        </p:blipFill>
        <p:spPr>
          <a:xfrm>
            <a:off x="1194140" y="2430223"/>
            <a:ext cx="1719260" cy="1737360"/>
          </a:xfrm>
          <a:prstGeom prst="rect">
            <a:avLst/>
          </a:prstGeom>
        </p:spPr>
      </p:pic>
    </p:spTree>
    <p:extLst>
      <p:ext uri="{BB962C8B-B14F-4D97-AF65-F5344CB8AC3E}">
        <p14:creationId xmlns:p14="http://schemas.microsoft.com/office/powerpoint/2010/main" val="244826738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1875-CC</a:t>
            </a:r>
            <a:endParaRPr lang="en-US" dirty="0"/>
          </a:p>
        </p:txBody>
      </p:sp>
      <p:sp>
        <p:nvSpPr>
          <p:cNvPr id="3" name="Content Placeholder 2"/>
          <p:cNvSpPr>
            <a:spLocks noGrp="1"/>
          </p:cNvSpPr>
          <p:nvPr>
            <p:ph idx="1"/>
          </p:nvPr>
        </p:nvSpPr>
        <p:spPr>
          <a:xfrm>
            <a:off x="336550" y="1273175"/>
            <a:ext cx="4714421" cy="5270500"/>
          </a:xfrm>
        </p:spPr>
        <p:txBody>
          <a:bodyPr/>
          <a:lstStyle/>
          <a:p>
            <a:r>
              <a:rPr lang="en-US" dirty="0" smtClean="0"/>
              <a:t>5 known die marriages</a:t>
            </a:r>
          </a:p>
          <a:p>
            <a:pPr lvl="1"/>
            <a:r>
              <a:rPr lang="en-US" dirty="0" smtClean="0"/>
              <a:t>One represents 75% of the known examples</a:t>
            </a:r>
          </a:p>
          <a:p>
            <a:pPr lvl="1"/>
            <a:r>
              <a:rPr lang="en-US" dirty="0" smtClean="0"/>
              <a:t>Another about 20%</a:t>
            </a:r>
          </a:p>
          <a:p>
            <a:pPr lvl="1"/>
            <a:r>
              <a:rPr lang="en-US" dirty="0" smtClean="0"/>
              <a:t>Another less than 5%</a:t>
            </a:r>
          </a:p>
          <a:p>
            <a:pPr lvl="1"/>
            <a:r>
              <a:rPr lang="en-US" dirty="0" smtClean="0"/>
              <a:t>One rare (presently 17 known)</a:t>
            </a:r>
          </a:p>
          <a:p>
            <a:pPr lvl="1"/>
            <a:r>
              <a:rPr lang="en-US" dirty="0" smtClean="0"/>
              <a:t>And one has only 2 known!</a:t>
            </a:r>
          </a:p>
          <a:p>
            <a:endParaRPr lang="en-US" dirty="0"/>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050971" y="1273175"/>
            <a:ext cx="2743200" cy="27432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5706193" y="4016375"/>
            <a:ext cx="2774855" cy="2743200"/>
          </a:xfrm>
          <a:prstGeom prst="rect">
            <a:avLst/>
          </a:prstGeom>
        </p:spPr>
      </p:pic>
    </p:spTree>
    <p:extLst>
      <p:ext uri="{BB962C8B-B14F-4D97-AF65-F5344CB8AC3E}">
        <p14:creationId xmlns:p14="http://schemas.microsoft.com/office/powerpoint/2010/main" val="400628072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57" y="200332"/>
            <a:ext cx="8079581" cy="878681"/>
          </a:xfrm>
        </p:spPr>
        <p:txBody>
          <a:bodyPr/>
          <a:lstStyle/>
          <a:p>
            <a:pPr eaLnBrk="1" fontAlgn="auto" hangingPunct="1">
              <a:lnSpc>
                <a:spcPct val="90000"/>
              </a:lnSpc>
              <a:spcAft>
                <a:spcPts val="0"/>
              </a:spcAft>
              <a:defRPr/>
            </a:pPr>
            <a:r>
              <a:rPr lang="en-US" dirty="0" smtClean="0"/>
              <a:t>The legendary 1876-CC</a:t>
            </a:r>
            <a:br>
              <a:rPr lang="en-US" dirty="0" smtClean="0"/>
            </a:br>
            <a:r>
              <a:rPr lang="en-US" dirty="0"/>
              <a:t>O</a:t>
            </a:r>
            <a:r>
              <a:rPr lang="en-US" dirty="0" smtClean="0"/>
              <a:t>ne of our most famous rarities</a:t>
            </a:r>
            <a:endParaRPr lang="en-US" dirty="0"/>
          </a:p>
        </p:txBody>
      </p:sp>
      <p:sp>
        <p:nvSpPr>
          <p:cNvPr id="11268" name="Content Placeholder 2"/>
          <p:cNvSpPr>
            <a:spLocks noGrp="1"/>
          </p:cNvSpPr>
          <p:nvPr>
            <p:ph idx="1"/>
          </p:nvPr>
        </p:nvSpPr>
        <p:spPr>
          <a:xfrm>
            <a:off x="336166" y="1270256"/>
            <a:ext cx="8065294" cy="2933700"/>
          </a:xfrm>
        </p:spPr>
        <p:txBody>
          <a:bodyPr/>
          <a:lstStyle/>
          <a:p>
            <a:r>
              <a:rPr lang="en-US" dirty="0" smtClean="0"/>
              <a:t>Often </a:t>
            </a:r>
            <a:r>
              <a:rPr lang="en-US" dirty="0"/>
              <a:t>thought of with the 1804 Dollar, 1894-S Dime, and other notables, with only 19 </a:t>
            </a:r>
            <a:r>
              <a:rPr lang="en-US" dirty="0" smtClean="0"/>
              <a:t>examples confirmed</a:t>
            </a:r>
            <a:endParaRPr lang="en-US" dirty="0"/>
          </a:p>
          <a:p>
            <a:r>
              <a:rPr lang="en-US" dirty="0"/>
              <a:t>With a mintage of 10,000, how did this happen?</a:t>
            </a:r>
            <a:endParaRPr lang="en-US" dirty="0">
              <a:solidFill>
                <a:srgbClr val="080808"/>
              </a:solidFill>
            </a:endParaRPr>
          </a:p>
        </p:txBody>
      </p:sp>
      <p:sp>
        <p:nvSpPr>
          <p:cNvPr id="6" name="Rectangle 6"/>
          <p:cNvSpPr>
            <a:spLocks noGrp="1" noChangeArrowheads="1"/>
          </p:cNvSpPr>
          <p:nvPr>
            <p:ph type="sldNum" sz="quarter" idx="4294967295"/>
          </p:nvPr>
        </p:nvSpPr>
        <p:spPr bwMode="gray">
          <a:xfrm>
            <a:off x="8269176" y="6605494"/>
            <a:ext cx="579553"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EB0F0199-7292-4BDD-AAFF-D1F09F019261}" type="slidenum">
              <a:rPr lang="en-US" smtClean="0"/>
              <a:t>11</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44" y="2740187"/>
            <a:ext cx="3675980" cy="3657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4846" y="2740187"/>
            <a:ext cx="3706614" cy="3657600"/>
          </a:xfrm>
          <a:prstGeom prst="rect">
            <a:avLst/>
          </a:prstGeom>
        </p:spPr>
      </p:pic>
    </p:spTree>
    <p:extLst>
      <p:ext uri="{BB962C8B-B14F-4D97-AF65-F5344CB8AC3E}">
        <p14:creationId xmlns:p14="http://schemas.microsoft.com/office/powerpoint/2010/main" val="214212457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57" y="200332"/>
            <a:ext cx="8079581" cy="878681"/>
          </a:xfrm>
        </p:spPr>
        <p:txBody>
          <a:bodyPr/>
          <a:lstStyle/>
          <a:p>
            <a:pPr eaLnBrk="1" fontAlgn="auto" hangingPunct="1">
              <a:lnSpc>
                <a:spcPct val="90000"/>
              </a:lnSpc>
              <a:spcAft>
                <a:spcPts val="0"/>
              </a:spcAft>
              <a:defRPr/>
            </a:pPr>
            <a:r>
              <a:rPr lang="en-US" dirty="0" smtClean="0"/>
              <a:t>The legendary 1876-CC</a:t>
            </a:r>
            <a:br>
              <a:rPr lang="en-US" dirty="0" smtClean="0"/>
            </a:br>
            <a:r>
              <a:rPr lang="en-US" dirty="0" smtClean="0"/>
              <a:t>Circulated examples prohibitively rare</a:t>
            </a:r>
            <a:endParaRPr lang="en-US" dirty="0"/>
          </a:p>
        </p:txBody>
      </p:sp>
      <p:sp>
        <p:nvSpPr>
          <p:cNvPr id="11268" name="Content Placeholder 2"/>
          <p:cNvSpPr>
            <a:spLocks noGrp="1"/>
          </p:cNvSpPr>
          <p:nvPr>
            <p:ph idx="1"/>
          </p:nvPr>
        </p:nvSpPr>
        <p:spPr>
          <a:xfrm>
            <a:off x="336166" y="1270256"/>
            <a:ext cx="8223272" cy="5335238"/>
          </a:xfrm>
        </p:spPr>
        <p:txBody>
          <a:bodyPr/>
          <a:lstStyle/>
          <a:p>
            <a:pPr eaLnBrk="1" hangingPunct="1">
              <a:buFont typeface="Arial" panose="020B0604020202020204" pitchFamily="34" charset="0"/>
              <a:buChar char="•"/>
            </a:pPr>
            <a:r>
              <a:rPr lang="en-US" dirty="0" smtClean="0">
                <a:solidFill>
                  <a:srgbClr val="080808"/>
                </a:solidFill>
              </a:rPr>
              <a:t>Just 3-4 known circulated examples</a:t>
            </a:r>
          </a:p>
          <a:p>
            <a:pPr marL="0" indent="0" eaLnBrk="1" hangingPunct="1">
              <a:buNone/>
            </a:pPr>
            <a:endParaRPr lang="en-US" dirty="0">
              <a:solidFill>
                <a:srgbClr val="080808"/>
              </a:solidFill>
            </a:endParaRPr>
          </a:p>
          <a:p>
            <a:pPr eaLnBrk="1" hangingPunct="1">
              <a:buFont typeface="Arial" panose="020B0604020202020204" pitchFamily="34" charset="0"/>
              <a:buChar char="•"/>
            </a:pPr>
            <a:endParaRPr lang="en-US" dirty="0" smtClean="0">
              <a:solidFill>
                <a:srgbClr val="080808"/>
              </a:solidFill>
            </a:endParaRPr>
          </a:p>
          <a:p>
            <a:pPr eaLnBrk="1" hangingPunct="1">
              <a:buFont typeface="Arial" panose="020B0604020202020204" pitchFamily="34" charset="0"/>
              <a:buChar char="•"/>
            </a:pPr>
            <a:endParaRPr lang="en-US" dirty="0">
              <a:solidFill>
                <a:srgbClr val="080808"/>
              </a:solidFill>
            </a:endParaRPr>
          </a:p>
          <a:p>
            <a:pPr eaLnBrk="1" hangingPunct="1">
              <a:buFont typeface="Arial" panose="020B0604020202020204" pitchFamily="34" charset="0"/>
              <a:buChar char="•"/>
            </a:pPr>
            <a:endParaRPr lang="en-US" dirty="0" smtClean="0">
              <a:solidFill>
                <a:srgbClr val="080808"/>
              </a:solidFill>
            </a:endParaRPr>
          </a:p>
          <a:p>
            <a:pPr eaLnBrk="1" hangingPunct="1">
              <a:buFont typeface="Arial" panose="020B0604020202020204" pitchFamily="34" charset="0"/>
              <a:buChar char="•"/>
            </a:pPr>
            <a:endParaRPr lang="en-US" dirty="0">
              <a:solidFill>
                <a:srgbClr val="080808"/>
              </a:solidFill>
            </a:endParaRPr>
          </a:p>
          <a:p>
            <a:pPr eaLnBrk="1" hangingPunct="1">
              <a:buFont typeface="Arial" panose="020B0604020202020204" pitchFamily="34" charset="0"/>
              <a:buChar char="•"/>
            </a:pPr>
            <a:endParaRPr lang="en-US" dirty="0" smtClean="0">
              <a:solidFill>
                <a:srgbClr val="080808"/>
              </a:solidFill>
            </a:endParaRPr>
          </a:p>
          <a:p>
            <a:pPr eaLnBrk="1" hangingPunct="1">
              <a:buFont typeface="Arial" panose="020B0604020202020204" pitchFamily="34" charset="0"/>
              <a:buChar char="•"/>
            </a:pPr>
            <a:endParaRPr lang="en-US" dirty="0">
              <a:solidFill>
                <a:srgbClr val="080808"/>
              </a:solidFill>
            </a:endParaRPr>
          </a:p>
          <a:p>
            <a:pPr eaLnBrk="1" hangingPunct="1">
              <a:buFont typeface="Arial" panose="020B0604020202020204" pitchFamily="34" charset="0"/>
              <a:buChar char="•"/>
            </a:pPr>
            <a:endParaRPr lang="en-US" dirty="0" smtClean="0">
              <a:solidFill>
                <a:srgbClr val="080808"/>
              </a:solidFill>
            </a:endParaRPr>
          </a:p>
          <a:p>
            <a:pPr eaLnBrk="1" hangingPunct="1">
              <a:buFont typeface="Arial" panose="020B0604020202020204" pitchFamily="34" charset="0"/>
              <a:buChar char="•"/>
            </a:pPr>
            <a:endParaRPr lang="en-US" dirty="0">
              <a:solidFill>
                <a:srgbClr val="080808"/>
              </a:solidFill>
            </a:endParaRPr>
          </a:p>
          <a:p>
            <a:pPr marL="0" indent="0" eaLnBrk="1" hangingPunct="1">
              <a:buNone/>
            </a:pPr>
            <a:r>
              <a:rPr lang="en-US" sz="2400" b="1" dirty="0" smtClean="0">
                <a:solidFill>
                  <a:srgbClr val="080808"/>
                </a:solidFill>
              </a:rPr>
              <a:t>The E.A. Carson Specimen – XF, scratched and polished</a:t>
            </a:r>
          </a:p>
          <a:p>
            <a:pPr eaLnBrk="1" hangingPunct="1">
              <a:buFont typeface="Arial" panose="020B0604020202020204" pitchFamily="34" charset="0"/>
              <a:buChar char="•"/>
            </a:pPr>
            <a:endParaRPr lang="en-US" sz="2400" dirty="0">
              <a:solidFill>
                <a:srgbClr val="080808"/>
              </a:solidFill>
              <a:latin typeface="Arial" panose="020B0604020202020204" pitchFamily="34" charset="0"/>
              <a:cs typeface="Arial" panose="020B0604020202020204" pitchFamily="34" charset="0"/>
            </a:endParaRPr>
          </a:p>
          <a:p>
            <a:pPr eaLnBrk="1" hangingPunct="1">
              <a:buFont typeface="Arial" panose="020B0604020202020204" pitchFamily="34" charset="0"/>
              <a:buChar char="•"/>
            </a:pPr>
            <a:endParaRPr lang="en-US" sz="2400" dirty="0">
              <a:solidFill>
                <a:srgbClr val="080808"/>
              </a:solidFill>
              <a:latin typeface="Arial" panose="020B0604020202020204" pitchFamily="34" charset="0"/>
              <a:cs typeface="Arial" panose="020B0604020202020204" pitchFamily="34" charset="0"/>
            </a:endParaRPr>
          </a:p>
        </p:txBody>
      </p:sp>
      <p:sp>
        <p:nvSpPr>
          <p:cNvPr id="6" name="Rectangle 6"/>
          <p:cNvSpPr>
            <a:spLocks noGrp="1" noChangeArrowheads="1"/>
          </p:cNvSpPr>
          <p:nvPr>
            <p:ph type="sldNum" sz="quarter" idx="4294967295"/>
          </p:nvPr>
        </p:nvSpPr>
        <p:spPr bwMode="gray">
          <a:xfrm>
            <a:off x="8269176" y="6605494"/>
            <a:ext cx="579553"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solidFill>
                <a:latin typeface="Arial" panose="020B0604020202020204" pitchFamily="34" charset="0"/>
                <a:cs typeface="Arial" panose="020B0604020202020204" pitchFamily="34" charset="0"/>
              </a:defRPr>
            </a:lvl1pPr>
          </a:lstStyle>
          <a:p>
            <a:r>
              <a:rPr lang="en-US" dirty="0" smtClean="0"/>
              <a:t>Page </a:t>
            </a:r>
            <a:fld id="{EB0F0199-7292-4BDD-AAFF-D1F09F019261}" type="slidenum">
              <a:rPr lang="en-US" smtClean="0"/>
              <a:t>12</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50" y="1924701"/>
            <a:ext cx="3680478" cy="3657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6119" y="1924701"/>
            <a:ext cx="3639358" cy="3657600"/>
          </a:xfrm>
          <a:prstGeom prst="rect">
            <a:avLst/>
          </a:prstGeom>
        </p:spPr>
      </p:pic>
    </p:spTree>
    <p:extLst>
      <p:ext uri="{BB962C8B-B14F-4D97-AF65-F5344CB8AC3E}">
        <p14:creationId xmlns:p14="http://schemas.microsoft.com/office/powerpoint/2010/main" val="391933679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 Quarters</a:t>
            </a:r>
            <a:endParaRPr lang="en-US" dirty="0"/>
          </a:p>
        </p:txBody>
      </p:sp>
      <p:sp>
        <p:nvSpPr>
          <p:cNvPr id="3" name="Content Placeholder 2"/>
          <p:cNvSpPr>
            <a:spLocks noGrp="1"/>
          </p:cNvSpPr>
          <p:nvPr>
            <p:ph idx="1"/>
          </p:nvPr>
        </p:nvSpPr>
        <p:spPr>
          <a:xfrm>
            <a:off x="336549" y="1273175"/>
            <a:ext cx="5207907" cy="5270500"/>
          </a:xfrm>
        </p:spPr>
        <p:txBody>
          <a:bodyPr/>
          <a:lstStyle/>
          <a:p>
            <a:pPr marL="0" indent="0">
              <a:buNone/>
            </a:pPr>
            <a:r>
              <a:rPr lang="en-US" sz="2800" dirty="0" smtClean="0"/>
              <a:t>Basic info similar to dimes</a:t>
            </a:r>
          </a:p>
          <a:p>
            <a:pPr>
              <a:spcBef>
                <a:spcPts val="1200"/>
              </a:spcBef>
            </a:pPr>
            <a:r>
              <a:rPr lang="en-US" dirty="0" smtClean="0"/>
              <a:t>Mintages 1870-1873 very low   and all are rare</a:t>
            </a:r>
          </a:p>
          <a:p>
            <a:pPr lvl="1">
              <a:spcBef>
                <a:spcPts val="600"/>
              </a:spcBef>
            </a:pPr>
            <a:r>
              <a:rPr lang="en-US" dirty="0" smtClean="0"/>
              <a:t>About 75 known of 1870, 1871, and 1873 issues</a:t>
            </a:r>
          </a:p>
          <a:p>
            <a:pPr>
              <a:spcBef>
                <a:spcPts val="1800"/>
              </a:spcBef>
            </a:pPr>
            <a:r>
              <a:rPr lang="en-US" dirty="0" smtClean="0"/>
              <a:t>None made in 1874</a:t>
            </a:r>
          </a:p>
          <a:p>
            <a:pPr>
              <a:spcBef>
                <a:spcPts val="1800"/>
              </a:spcBef>
            </a:pPr>
            <a:r>
              <a:rPr lang="en-US" dirty="0" smtClean="0"/>
              <a:t>Mintages increase 1875-1878</a:t>
            </a:r>
          </a:p>
          <a:p>
            <a:pPr lvl="1"/>
            <a:r>
              <a:rPr lang="en-US" dirty="0" smtClean="0"/>
              <a:t>Especially so in 1876 and 1877</a:t>
            </a:r>
          </a:p>
          <a:p>
            <a:pPr>
              <a:spcBef>
                <a:spcPts val="1800"/>
              </a:spcBef>
            </a:pPr>
            <a:r>
              <a:rPr lang="en-US" dirty="0" smtClean="0"/>
              <a:t>First focus in any Seated Quarter set </a:t>
            </a:r>
            <a:r>
              <a:rPr lang="en-US" dirty="0"/>
              <a:t>appraisal will be early CCs</a:t>
            </a:r>
            <a:endParaRPr lang="en-US" dirty="0" smtClean="0"/>
          </a:p>
          <a:p>
            <a:pPr marL="0" indent="0">
              <a:buNone/>
            </a:pPr>
            <a:endParaRPr lang="en-US" dirty="0" smtClean="0"/>
          </a:p>
          <a:p>
            <a:endParaRPr lang="en-US" dirty="0"/>
          </a:p>
        </p:txBody>
      </p:sp>
      <p:pic>
        <p:nvPicPr>
          <p:cNvPr id="8" name="Picture 2" descr="Seated Quarters, 1870-CC 25C Fine 15 PCGS...."/>
          <p:cNvPicPr>
            <a:picLocks noChangeAspect="1" noChangeArrowheads="1"/>
          </p:cNvPicPr>
          <p:nvPr/>
        </p:nvPicPr>
        <p:blipFill>
          <a:blip r:embed="rId3" cstate="print"/>
          <a:srcRect/>
          <a:stretch>
            <a:fillRect/>
          </a:stretch>
        </p:blipFill>
        <p:spPr bwMode="auto">
          <a:xfrm>
            <a:off x="5270564" y="1244147"/>
            <a:ext cx="2800549" cy="2743200"/>
          </a:xfrm>
          <a:prstGeom prst="rect">
            <a:avLst/>
          </a:prstGeom>
          <a:noFill/>
        </p:spPr>
      </p:pic>
      <p:pic>
        <p:nvPicPr>
          <p:cNvPr id="9" name="Picture 4" descr="Seated Quarters, 1870-CC 25C Fine 15 PCGS...."/>
          <p:cNvPicPr>
            <a:picLocks noChangeAspect="1" noChangeArrowheads="1"/>
          </p:cNvPicPr>
          <p:nvPr/>
        </p:nvPicPr>
        <p:blipFill>
          <a:blip r:embed="rId4" cstate="print"/>
          <a:srcRect/>
          <a:stretch>
            <a:fillRect/>
          </a:stretch>
        </p:blipFill>
        <p:spPr bwMode="auto">
          <a:xfrm>
            <a:off x="6266394" y="4012156"/>
            <a:ext cx="2771578" cy="2743200"/>
          </a:xfrm>
          <a:prstGeom prst="rect">
            <a:avLst/>
          </a:prstGeom>
          <a:noFill/>
        </p:spPr>
      </p:pic>
    </p:spTree>
    <p:extLst>
      <p:ext uri="{BB962C8B-B14F-4D97-AF65-F5344CB8AC3E}">
        <p14:creationId xmlns:p14="http://schemas.microsoft.com/office/powerpoint/2010/main" val="249518827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Carson City issues</a:t>
            </a:r>
            <a:endParaRPr lang="en-US" dirty="0"/>
          </a:p>
        </p:txBody>
      </p:sp>
      <p:sp>
        <p:nvSpPr>
          <p:cNvPr id="3" name="Content Placeholder 2"/>
          <p:cNvSpPr>
            <a:spLocks noGrp="1"/>
          </p:cNvSpPr>
          <p:nvPr>
            <p:ph idx="1"/>
          </p:nvPr>
        </p:nvSpPr>
        <p:spPr>
          <a:xfrm>
            <a:off x="336550" y="1168245"/>
            <a:ext cx="8591550" cy="5270500"/>
          </a:xfrm>
        </p:spPr>
        <p:txBody>
          <a:bodyPr/>
          <a:lstStyle/>
          <a:p>
            <a:r>
              <a:rPr lang="en-US" dirty="0" smtClean="0"/>
              <a:t>Considerably controversy in ranking the 1870-CC,   1871-CC, and 1873-CC for rarity</a:t>
            </a:r>
          </a:p>
          <a:p>
            <a:pPr>
              <a:spcBef>
                <a:spcPts val="1800"/>
              </a:spcBef>
            </a:pPr>
            <a:r>
              <a:rPr lang="en-US" dirty="0" smtClean="0"/>
              <a:t>1870-CC has traditionally been priced higher, likely owing to the mintage figures:</a:t>
            </a:r>
          </a:p>
          <a:p>
            <a:pPr lvl="1"/>
            <a:r>
              <a:rPr lang="en-US" dirty="0" smtClean="0"/>
              <a:t>1870-CC	8,340 	PCGS pop: 56</a:t>
            </a:r>
          </a:p>
          <a:p>
            <a:pPr lvl="1"/>
            <a:r>
              <a:rPr lang="en-US" dirty="0" smtClean="0"/>
              <a:t>1871-CC	10,890	PCGS pop: 42</a:t>
            </a:r>
          </a:p>
          <a:p>
            <a:pPr lvl="1"/>
            <a:r>
              <a:rPr lang="en-US" dirty="0" smtClean="0"/>
              <a:t>1873-CC	12,462	PCGS pop: 52</a:t>
            </a:r>
          </a:p>
          <a:p>
            <a:pPr>
              <a:spcBef>
                <a:spcPts val="1800"/>
              </a:spcBef>
            </a:pPr>
            <a:r>
              <a:rPr lang="en-US" dirty="0" smtClean="0"/>
              <a:t>Personal experience of most experts ranks the 1871-CC as the most difficult in terms of market </a:t>
            </a:r>
            <a:r>
              <a:rPr lang="en-US" i="1" dirty="0" smtClean="0"/>
              <a:t>availability</a:t>
            </a:r>
          </a:p>
          <a:p>
            <a:pPr>
              <a:spcBef>
                <a:spcPts val="1800"/>
              </a:spcBef>
            </a:pPr>
            <a:r>
              <a:rPr lang="en-US" dirty="0" smtClean="0"/>
              <a:t>Choice examples of any are few and far between</a:t>
            </a:r>
            <a:endParaRPr lang="en-US" dirty="0"/>
          </a:p>
          <a:p>
            <a:endParaRPr lang="en-US" dirty="0"/>
          </a:p>
        </p:txBody>
      </p:sp>
      <p:sp>
        <p:nvSpPr>
          <p:cNvPr id="4" name="Slide Number Placeholder 3"/>
          <p:cNvSpPr>
            <a:spLocks noGrp="1"/>
          </p:cNvSpPr>
          <p:nvPr>
            <p:ph type="sldNum" sz="quarter" idx="4"/>
          </p:nvPr>
        </p:nvSpPr>
        <p:spPr/>
        <p:txBody>
          <a:bodyPr/>
          <a:lstStyle/>
          <a:p>
            <a:r>
              <a:rPr lang="en-US" dirty="0" smtClean="0">
                <a:latin typeface="Arial" panose="020B0604020202020204" pitchFamily="34" charset="0"/>
              </a:rPr>
              <a:t>Page </a:t>
            </a:r>
            <a:fld id="{3D1BF224-251F-4D20-AF38-3F9EF8CEFB02}" type="slidenum">
              <a:rPr lang="en-US" smtClean="0">
                <a:latin typeface="Arial" panose="020B0604020202020204" pitchFamily="34" charset="0"/>
              </a:rPr>
              <a:pPr/>
              <a:t>14</a:t>
            </a:fld>
            <a:endParaRPr lang="en-US" dirty="0">
              <a:latin typeface="Arial" panose="020B0604020202020204" pitchFamily="34" charset="0"/>
            </a:endParaRPr>
          </a:p>
        </p:txBody>
      </p:sp>
    </p:spTree>
    <p:extLst>
      <p:ext uri="{BB962C8B-B14F-4D97-AF65-F5344CB8AC3E}">
        <p14:creationId xmlns:p14="http://schemas.microsoft.com/office/powerpoint/2010/main" val="201556490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1873-CC No Arrows – Uncollectable </a:t>
            </a:r>
            <a:endParaRPr lang="en-US" dirty="0"/>
          </a:p>
        </p:txBody>
      </p:sp>
      <p:sp>
        <p:nvSpPr>
          <p:cNvPr id="3" name="Content Placeholder 2"/>
          <p:cNvSpPr>
            <a:spLocks noGrp="1"/>
          </p:cNvSpPr>
          <p:nvPr>
            <p:ph idx="1"/>
          </p:nvPr>
        </p:nvSpPr>
        <p:spPr>
          <a:xfrm>
            <a:off x="336550" y="1168245"/>
            <a:ext cx="8591550" cy="1072035"/>
          </a:xfrm>
        </p:spPr>
        <p:txBody>
          <a:bodyPr/>
          <a:lstStyle/>
          <a:p>
            <a:r>
              <a:rPr lang="en-US" dirty="0" smtClean="0"/>
              <a:t>Only 5 known</a:t>
            </a:r>
          </a:p>
          <a:p>
            <a:r>
              <a:rPr lang="en-US" dirty="0" smtClean="0"/>
              <a:t>3 of these are Mint State</a:t>
            </a:r>
            <a:endParaRPr lang="en-US" dirty="0"/>
          </a:p>
          <a:p>
            <a:endParaRPr lang="en-US" dirty="0"/>
          </a:p>
        </p:txBody>
      </p:sp>
      <p:sp>
        <p:nvSpPr>
          <p:cNvPr id="4" name="Slide Number Placeholder 3"/>
          <p:cNvSpPr>
            <a:spLocks noGrp="1"/>
          </p:cNvSpPr>
          <p:nvPr>
            <p:ph type="sldNum" sz="quarter" idx="4"/>
          </p:nvPr>
        </p:nvSpPr>
        <p:spPr/>
        <p:txBody>
          <a:bodyPr/>
          <a:lstStyle/>
          <a:p>
            <a:r>
              <a:rPr lang="en-US" dirty="0" smtClean="0">
                <a:latin typeface="Arial" panose="020B0604020202020204" pitchFamily="34" charset="0"/>
              </a:rPr>
              <a:t>Page </a:t>
            </a:r>
            <a:fld id="{3D1BF224-251F-4D20-AF38-3F9EF8CEFB02}" type="slidenum">
              <a:rPr lang="en-US" smtClean="0">
                <a:latin typeface="Arial" panose="020B0604020202020204" pitchFamily="34" charset="0"/>
              </a:rPr>
              <a:pPr/>
              <a:t>15</a:t>
            </a:fld>
            <a:endParaRPr lang="en-US" dirty="0">
              <a:latin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0114" y="2240280"/>
            <a:ext cx="4114800" cy="4114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550" y="2240280"/>
            <a:ext cx="4114800" cy="4114800"/>
          </a:xfrm>
          <a:prstGeom prst="rect">
            <a:avLst/>
          </a:prstGeom>
        </p:spPr>
      </p:pic>
    </p:spTree>
    <p:extLst>
      <p:ext uri="{BB962C8B-B14F-4D97-AF65-F5344CB8AC3E}">
        <p14:creationId xmlns:p14="http://schemas.microsoft.com/office/powerpoint/2010/main" val="346686454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Rot="1" noChangeArrowheads="1"/>
          </p:cNvSpPr>
          <p:nvPr>
            <p:ph type="body" sz="half" idx="1"/>
          </p:nvPr>
        </p:nvSpPr>
        <p:spPr>
          <a:xfrm>
            <a:off x="301625" y="1465943"/>
            <a:ext cx="4720318" cy="4789714"/>
          </a:xfrm>
        </p:spPr>
        <p:txBody>
          <a:bodyPr/>
          <a:lstStyle/>
          <a:p>
            <a:pPr eaLnBrk="1" hangingPunct="1">
              <a:defRPr/>
            </a:pPr>
            <a:r>
              <a:rPr lang="en-US" sz="2600" dirty="0" smtClean="0">
                <a:latin typeface="Arial" panose="020B0604020202020204" pitchFamily="34" charset="0"/>
                <a:cs typeface="Arial" panose="020B0604020202020204" pitchFamily="34" charset="0"/>
              </a:rPr>
              <a:t>Same 1870-1878 date range</a:t>
            </a:r>
          </a:p>
          <a:p>
            <a:pPr eaLnBrk="1" hangingPunct="1">
              <a:spcBef>
                <a:spcPts val="2400"/>
              </a:spcBef>
              <a:defRPr/>
            </a:pPr>
            <a:r>
              <a:rPr lang="en-US" sz="2600" dirty="0" smtClean="0">
                <a:latin typeface="Arial" panose="020B0604020202020204" pitchFamily="34" charset="0"/>
                <a:cs typeface="Arial" panose="020B0604020202020204" pitchFamily="34" charset="0"/>
              </a:rPr>
              <a:t>Scarce coins are the early dates, plus 1878-CC</a:t>
            </a:r>
          </a:p>
          <a:p>
            <a:pPr lvl="1">
              <a:spcBef>
                <a:spcPts val="600"/>
              </a:spcBef>
              <a:defRPr/>
            </a:pPr>
            <a:r>
              <a:rPr lang="en-US" dirty="0" smtClean="0">
                <a:latin typeface="Arial" panose="020B0604020202020204" pitchFamily="34" charset="0"/>
                <a:cs typeface="Arial" panose="020B0604020202020204" pitchFamily="34" charset="0"/>
              </a:rPr>
              <a:t>1870-CC mintage:  54,617</a:t>
            </a:r>
          </a:p>
          <a:p>
            <a:pPr lvl="1">
              <a:spcBef>
                <a:spcPts val="600"/>
              </a:spcBef>
              <a:defRPr/>
            </a:pPr>
            <a:r>
              <a:rPr lang="en-US" dirty="0" smtClean="0">
                <a:latin typeface="Arial" panose="020B0604020202020204" pitchFamily="34" charset="0"/>
                <a:cs typeface="Arial" panose="020B0604020202020204" pitchFamily="34" charset="0"/>
              </a:rPr>
              <a:t>1874-CC mintage:  59,000</a:t>
            </a:r>
          </a:p>
          <a:p>
            <a:pPr lvl="1">
              <a:spcBef>
                <a:spcPts val="600"/>
              </a:spcBef>
              <a:defRPr/>
            </a:pPr>
            <a:r>
              <a:rPr lang="en-US" dirty="0" smtClean="0">
                <a:latin typeface="Arial" panose="020B0604020202020204" pitchFamily="34" charset="0"/>
                <a:cs typeface="Arial" panose="020B0604020202020204" pitchFamily="34" charset="0"/>
              </a:rPr>
              <a:t>1878-CC mintage:  62,000</a:t>
            </a:r>
          </a:p>
          <a:p>
            <a:pPr eaLnBrk="1" hangingPunct="1">
              <a:spcBef>
                <a:spcPts val="2400"/>
              </a:spcBef>
              <a:defRPr/>
            </a:pPr>
            <a:r>
              <a:rPr lang="en-US" sz="2600" dirty="0" smtClean="0">
                <a:latin typeface="Arial" panose="020B0604020202020204" pitchFamily="34" charset="0"/>
                <a:cs typeface="Arial" panose="020B0604020202020204" pitchFamily="34" charset="0"/>
              </a:rPr>
              <a:t>High mintages 1875-1877</a:t>
            </a:r>
          </a:p>
          <a:p>
            <a:pPr lvl="1">
              <a:spcBef>
                <a:spcPts val="600"/>
              </a:spcBef>
              <a:defRPr/>
            </a:pPr>
            <a:r>
              <a:rPr lang="en-US" dirty="0" smtClean="0">
                <a:latin typeface="Arial" panose="020B0604020202020204" pitchFamily="34" charset="0"/>
                <a:cs typeface="Arial" panose="020B0604020202020204" pitchFamily="34" charset="0"/>
              </a:rPr>
              <a:t>All over 1 million</a:t>
            </a:r>
          </a:p>
        </p:txBody>
      </p:sp>
      <p:sp>
        <p:nvSpPr>
          <p:cNvPr id="2" name="Title 1"/>
          <p:cNvSpPr>
            <a:spLocks noGrp="1"/>
          </p:cNvSpPr>
          <p:nvPr>
            <p:ph type="title"/>
          </p:nvPr>
        </p:nvSpPr>
        <p:spPr/>
        <p:txBody>
          <a:bodyPr/>
          <a:lstStyle/>
          <a:p>
            <a:r>
              <a:rPr lang="en-US" dirty="0" smtClean="0"/>
              <a:t>CC Half Dollars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7201" y="3991908"/>
            <a:ext cx="2754559" cy="27432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2486" y="1248708"/>
            <a:ext cx="2743200" cy="2743200"/>
          </a:xfrm>
          <a:prstGeom prst="rect">
            <a:avLst/>
          </a:prstGeom>
        </p:spPr>
      </p:pic>
    </p:spTree>
    <p:extLst>
      <p:ext uri="{BB962C8B-B14F-4D97-AF65-F5344CB8AC3E}">
        <p14:creationId xmlns:p14="http://schemas.microsoft.com/office/powerpoint/2010/main" val="5622912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Rot="1" noChangeArrowheads="1"/>
          </p:cNvSpPr>
          <p:nvPr>
            <p:ph type="body" sz="half" idx="1"/>
          </p:nvPr>
        </p:nvSpPr>
        <p:spPr>
          <a:xfrm>
            <a:off x="301625" y="1465943"/>
            <a:ext cx="5108575" cy="4789714"/>
          </a:xfrm>
        </p:spPr>
        <p:txBody>
          <a:bodyPr/>
          <a:lstStyle/>
          <a:p>
            <a:pPr>
              <a:defRPr/>
            </a:pPr>
            <a:r>
              <a:rPr lang="en-US" dirty="0" smtClean="0">
                <a:latin typeface="Arial" panose="020B0604020202020204" pitchFamily="34" charset="0"/>
                <a:cs typeface="Arial" panose="020B0604020202020204" pitchFamily="34" charset="0"/>
              </a:rPr>
              <a:t>Rarest dates:</a:t>
            </a:r>
          </a:p>
          <a:p>
            <a:pPr lvl="1">
              <a:spcBef>
                <a:spcPts val="1200"/>
              </a:spcBef>
              <a:defRPr/>
            </a:pPr>
            <a:r>
              <a:rPr lang="en-US" sz="2600" dirty="0" smtClean="0">
                <a:latin typeface="Arial" panose="020B0604020202020204" pitchFamily="34" charset="0"/>
                <a:cs typeface="Arial" panose="020B0604020202020204" pitchFamily="34" charset="0"/>
              </a:rPr>
              <a:t>1870-CC  (~200 known)</a:t>
            </a:r>
          </a:p>
          <a:p>
            <a:pPr lvl="1">
              <a:spcBef>
                <a:spcPts val="1200"/>
              </a:spcBef>
              <a:defRPr/>
            </a:pPr>
            <a:r>
              <a:rPr lang="en-US" sz="2600" dirty="0" smtClean="0">
                <a:latin typeface="Arial" panose="020B0604020202020204" pitchFamily="34" charset="0"/>
                <a:cs typeface="Arial" panose="020B0604020202020204" pitchFamily="34" charset="0"/>
              </a:rPr>
              <a:t>1878-CC  (~250)</a:t>
            </a:r>
          </a:p>
          <a:p>
            <a:pPr lvl="1">
              <a:spcBef>
                <a:spcPts val="1200"/>
              </a:spcBef>
              <a:defRPr/>
            </a:pPr>
            <a:r>
              <a:rPr lang="en-US" sz="2600" dirty="0" smtClean="0">
                <a:latin typeface="Arial" panose="020B0604020202020204" pitchFamily="34" charset="0"/>
                <a:cs typeface="Arial" panose="020B0604020202020204" pitchFamily="34" charset="0"/>
              </a:rPr>
              <a:t>1874-CC  (~300)</a:t>
            </a:r>
          </a:p>
          <a:p>
            <a:pPr lvl="1">
              <a:spcBef>
                <a:spcPts val="1200"/>
              </a:spcBef>
              <a:defRPr/>
            </a:pPr>
            <a:r>
              <a:rPr lang="en-US" sz="2600" dirty="0" smtClean="0">
                <a:latin typeface="Arial" panose="020B0604020202020204" pitchFamily="34" charset="0"/>
                <a:cs typeface="Arial" panose="020B0604020202020204" pitchFamily="34" charset="0"/>
              </a:rPr>
              <a:t>1873-CC No Arrows (~500)</a:t>
            </a:r>
          </a:p>
          <a:p>
            <a:pPr lvl="1">
              <a:spcBef>
                <a:spcPts val="1200"/>
              </a:spcBef>
              <a:defRPr/>
            </a:pPr>
            <a:endParaRPr lang="en-US" sz="2600" dirty="0" smtClean="0">
              <a:latin typeface="Arial" panose="020B0604020202020204" pitchFamily="34" charset="0"/>
              <a:cs typeface="Arial" panose="020B0604020202020204" pitchFamily="34" charset="0"/>
            </a:endParaRPr>
          </a:p>
          <a:p>
            <a:pPr>
              <a:spcBef>
                <a:spcPts val="1200"/>
              </a:spcBef>
              <a:defRPr/>
            </a:pPr>
            <a:r>
              <a:rPr lang="en-US" dirty="0" smtClean="0">
                <a:latin typeface="Arial" panose="020B0604020202020204" pitchFamily="34" charset="0"/>
                <a:cs typeface="Arial" panose="020B0604020202020204" pitchFamily="34" charset="0"/>
              </a:rPr>
              <a:t>1871-CC possibly the        most underrated </a:t>
            </a:r>
          </a:p>
        </p:txBody>
      </p:sp>
      <p:sp>
        <p:nvSpPr>
          <p:cNvPr id="2" name="Title 1"/>
          <p:cNvSpPr>
            <a:spLocks noGrp="1"/>
          </p:cNvSpPr>
          <p:nvPr>
            <p:ph type="title"/>
          </p:nvPr>
        </p:nvSpPr>
        <p:spPr/>
        <p:txBody>
          <a:bodyPr/>
          <a:lstStyle/>
          <a:p>
            <a:r>
              <a:rPr lang="en-US" dirty="0" smtClean="0"/>
              <a:t>CC Half Dollars</a:t>
            </a:r>
            <a:endParaRPr lang="en-US" dirty="0"/>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221407" y="1294827"/>
            <a:ext cx="2725033" cy="27432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312779" y="4038027"/>
            <a:ext cx="2716042" cy="2743200"/>
          </a:xfrm>
          <a:prstGeom prst="rect">
            <a:avLst/>
          </a:prstGeom>
        </p:spPr>
      </p:pic>
    </p:spTree>
    <p:extLst>
      <p:ext uri="{BB962C8B-B14F-4D97-AF65-F5344CB8AC3E}">
        <p14:creationId xmlns:p14="http://schemas.microsoft.com/office/powerpoint/2010/main" val="38049358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5"/>
          <p:cNvSpPr>
            <a:spLocks noGrp="1" noRot="1" noChangeArrowheads="1"/>
          </p:cNvSpPr>
          <p:nvPr>
            <p:ph type="body" sz="half" idx="1"/>
          </p:nvPr>
        </p:nvSpPr>
        <p:spPr>
          <a:xfrm>
            <a:off x="301625" y="1305067"/>
            <a:ext cx="8073118" cy="1049338"/>
          </a:xfrm>
        </p:spPr>
        <p:txBody>
          <a:bodyPr/>
          <a:lstStyle/>
          <a:p>
            <a:pPr eaLnBrk="1" hangingPunct="1">
              <a:defRPr/>
            </a:pPr>
            <a:r>
              <a:rPr lang="en-US" sz="2600" dirty="0" smtClean="0">
                <a:latin typeface="Arial" panose="020B0604020202020204" pitchFamily="34" charset="0"/>
                <a:cs typeface="Arial" panose="020B0604020202020204" pitchFamily="34" charset="0"/>
              </a:rPr>
              <a:t>1 major die state of a very scarce coin!</a:t>
            </a:r>
          </a:p>
          <a:p>
            <a:pPr eaLnBrk="1" hangingPunct="1">
              <a:defRPr/>
            </a:pPr>
            <a:r>
              <a:rPr lang="en-US" sz="2600" dirty="0" smtClean="0">
                <a:latin typeface="Arial" panose="020B0604020202020204" pitchFamily="34" charset="0"/>
                <a:cs typeface="Arial" panose="020B0604020202020204" pitchFamily="34" charset="0"/>
              </a:rPr>
              <a:t>Mostly in low grades</a:t>
            </a:r>
          </a:p>
          <a:p>
            <a:pPr eaLnBrk="1" hangingPunct="1">
              <a:defRPr/>
            </a:pPr>
            <a:r>
              <a:rPr lang="en-US" sz="2600" dirty="0" smtClean="0">
                <a:latin typeface="Arial" panose="020B0604020202020204" pitchFamily="34" charset="0"/>
                <a:cs typeface="Arial" panose="020B0604020202020204" pitchFamily="34" charset="0"/>
              </a:rPr>
              <a:t>30-40 known, and more to be discovered?</a:t>
            </a:r>
          </a:p>
          <a:p>
            <a:pPr eaLnBrk="1" hangingPunct="1">
              <a:defRPr/>
            </a:pPr>
            <a:endParaRPr lang="en-US" dirty="0" smtClean="0"/>
          </a:p>
        </p:txBody>
      </p:sp>
      <p:sp>
        <p:nvSpPr>
          <p:cNvPr id="12293" name="Rectangle 12"/>
          <p:cNvSpPr>
            <a:spLocks noChangeArrowheads="1"/>
          </p:cNvSpPr>
          <p:nvPr/>
        </p:nvSpPr>
        <p:spPr bwMode="auto">
          <a:xfrm>
            <a:off x="3136900" y="2057400"/>
            <a:ext cx="28702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2295" name="Rectangle 24"/>
          <p:cNvSpPr>
            <a:spLocks noChangeArrowheads="1"/>
          </p:cNvSpPr>
          <p:nvPr/>
        </p:nvSpPr>
        <p:spPr bwMode="auto">
          <a:xfrm>
            <a:off x="3136900" y="2062163"/>
            <a:ext cx="28702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2" name="Title 1"/>
          <p:cNvSpPr>
            <a:spLocks noGrp="1"/>
          </p:cNvSpPr>
          <p:nvPr>
            <p:ph type="title"/>
          </p:nvPr>
        </p:nvSpPr>
        <p:spPr/>
        <p:txBody>
          <a:bodyPr/>
          <a:lstStyle/>
          <a:p>
            <a:r>
              <a:rPr lang="en-US" dirty="0" smtClean="0"/>
              <a:t>1874-CC “Railroad Track Reverse”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916" y="2809734"/>
            <a:ext cx="6080167" cy="3657600"/>
          </a:xfrm>
          <a:prstGeom prst="rect">
            <a:avLst/>
          </a:prstGeom>
        </p:spPr>
      </p:pic>
    </p:spTree>
    <p:extLst>
      <p:ext uri="{BB962C8B-B14F-4D97-AF65-F5344CB8AC3E}">
        <p14:creationId xmlns:p14="http://schemas.microsoft.com/office/powerpoint/2010/main" val="25341493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a:xfrm>
            <a:off x="2104572" y="4585923"/>
            <a:ext cx="6433457" cy="476250"/>
          </a:xfrm>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en-US" b="1" dirty="0" smtClean="0">
                <a:solidFill>
                  <a:schemeClr val="bg2"/>
                </a:solidFill>
              </a:rPr>
              <a:t>Rare!                                      Common!</a:t>
            </a:r>
            <a:endParaRPr lang="en-US" b="1" dirty="0">
              <a:solidFill>
                <a:schemeClr val="bg2"/>
              </a:solidFill>
            </a:endParaRPr>
          </a:p>
        </p:txBody>
      </p:sp>
      <p:sp>
        <p:nvSpPr>
          <p:cNvPr id="40963" name="Rectangle 3"/>
          <p:cNvSpPr>
            <a:spLocks noGrp="1" noRot="1" noChangeArrowheads="1"/>
          </p:cNvSpPr>
          <p:nvPr>
            <p:ph type="body" sz="half" idx="1"/>
          </p:nvPr>
        </p:nvSpPr>
        <p:spPr>
          <a:xfrm>
            <a:off x="301625" y="1447800"/>
            <a:ext cx="8308975" cy="3184161"/>
          </a:xfrm>
        </p:spPr>
        <p:txBody>
          <a:bodyPr/>
          <a:lstStyle/>
          <a:p>
            <a:pPr eaLnBrk="1" hangingPunct="1">
              <a:defRPr/>
            </a:pPr>
            <a:r>
              <a:rPr lang="en-US" dirty="0" smtClean="0">
                <a:latin typeface="Arial" panose="020B0604020202020204" pitchFamily="34" charset="0"/>
                <a:cs typeface="Arial" panose="020B0604020202020204" pitchFamily="34" charset="0"/>
              </a:rPr>
              <a:t>2 reverse hubs  (transition year)</a:t>
            </a:r>
          </a:p>
          <a:p>
            <a:pPr eaLnBrk="1" hangingPunct="1">
              <a:defRPr/>
            </a:pPr>
            <a:endParaRPr lang="en-US" dirty="0" smtClean="0">
              <a:latin typeface="Arial" panose="020B0604020202020204" pitchFamily="34" charset="0"/>
              <a:cs typeface="Arial" panose="020B0604020202020204" pitchFamily="34" charset="0"/>
            </a:endParaRPr>
          </a:p>
          <a:p>
            <a:pPr eaLnBrk="1" hangingPunct="1">
              <a:defRPr/>
            </a:pPr>
            <a:endParaRPr lang="en-US" dirty="0" smtClean="0">
              <a:latin typeface="Arial" panose="020B0604020202020204" pitchFamily="34" charset="0"/>
              <a:cs typeface="Arial" panose="020B0604020202020204" pitchFamily="34" charset="0"/>
            </a:endParaRPr>
          </a:p>
          <a:p>
            <a:pPr eaLnBrk="1" hangingPunct="1">
              <a:defRPr/>
            </a:pPr>
            <a:endParaRPr lang="en-US" dirty="0" smtClean="0">
              <a:latin typeface="Arial" panose="020B0604020202020204" pitchFamily="34" charset="0"/>
              <a:cs typeface="Arial" panose="020B0604020202020204" pitchFamily="34" charset="0"/>
            </a:endParaRPr>
          </a:p>
          <a:p>
            <a:pPr eaLnBrk="1" hangingPunct="1">
              <a:defRPr/>
            </a:pPr>
            <a:endParaRPr lang="en-US" dirty="0" smtClean="0">
              <a:latin typeface="Arial" panose="020B0604020202020204" pitchFamily="34" charset="0"/>
              <a:cs typeface="Arial" panose="020B0604020202020204" pitchFamily="34" charset="0"/>
            </a:endParaRPr>
          </a:p>
          <a:p>
            <a:pPr marL="0" indent="0" eaLnBrk="1" hangingPunct="1">
              <a:buNone/>
              <a:defRPr/>
            </a:pPr>
            <a:endParaRPr lang="en-US" dirty="0" smtClean="0">
              <a:latin typeface="Arial" panose="020B0604020202020204" pitchFamily="34" charset="0"/>
              <a:cs typeface="Arial" panose="020B0604020202020204" pitchFamily="34" charset="0"/>
            </a:endParaRPr>
          </a:p>
        </p:txBody>
      </p:sp>
      <p:sp>
        <p:nvSpPr>
          <p:cNvPr id="17413" name="Rectangle 4"/>
          <p:cNvSpPr>
            <a:spLocks noChangeArrowheads="1"/>
          </p:cNvSpPr>
          <p:nvPr/>
        </p:nvSpPr>
        <p:spPr bwMode="auto">
          <a:xfrm>
            <a:off x="3136900" y="2260370"/>
            <a:ext cx="28702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4" name="Rectangle 6"/>
          <p:cNvSpPr>
            <a:spLocks noChangeArrowheads="1"/>
          </p:cNvSpPr>
          <p:nvPr/>
        </p:nvSpPr>
        <p:spPr bwMode="auto">
          <a:xfrm>
            <a:off x="3136900" y="2260370"/>
            <a:ext cx="28702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pic>
        <p:nvPicPr>
          <p:cNvPr id="1741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50" y="2260370"/>
            <a:ext cx="3930251"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953" y="2260370"/>
            <a:ext cx="401624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1877-CC Half Dollars</a:t>
            </a:r>
            <a:endParaRPr lang="en-US" dirty="0"/>
          </a:p>
        </p:txBody>
      </p:sp>
    </p:spTree>
    <p:extLst>
      <p:ext uri="{BB962C8B-B14F-4D97-AF65-F5344CB8AC3E}">
        <p14:creationId xmlns:p14="http://schemas.microsoft.com/office/powerpoint/2010/main" val="32647906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Rot="1" noChangeArrowheads="1"/>
          </p:cNvSpPr>
          <p:nvPr>
            <p:ph type="body" sz="half" idx="1"/>
          </p:nvPr>
        </p:nvSpPr>
        <p:spPr>
          <a:xfrm>
            <a:off x="301625" y="1676400"/>
            <a:ext cx="4270375" cy="4419600"/>
          </a:xfrm>
        </p:spPr>
        <p:txBody>
          <a:bodyPr/>
          <a:lstStyle/>
          <a:p>
            <a:pPr eaLnBrk="1" hangingPunct="1">
              <a:defRPr/>
            </a:pPr>
            <a:r>
              <a:rPr lang="en-US" dirty="0" smtClean="0">
                <a:latin typeface="Arial" panose="020B0604020202020204" pitchFamily="34" charset="0"/>
                <a:cs typeface="Arial" panose="020B0604020202020204" pitchFamily="34" charset="0"/>
              </a:rPr>
              <a:t>Limited time span of 1870-1878</a:t>
            </a:r>
          </a:p>
          <a:p>
            <a:pPr eaLnBrk="1" hangingPunct="1">
              <a:spcBef>
                <a:spcPts val="1200"/>
              </a:spcBef>
              <a:defRPr/>
            </a:pPr>
            <a:r>
              <a:rPr lang="en-US" dirty="0" smtClean="0">
                <a:latin typeface="Arial" panose="020B0604020202020204" pitchFamily="34" charset="0"/>
                <a:cs typeface="Arial" panose="020B0604020202020204" pitchFamily="34" charset="0"/>
              </a:rPr>
              <a:t>Dimes through Trade dollars</a:t>
            </a:r>
          </a:p>
          <a:p>
            <a:pPr eaLnBrk="1" hangingPunct="1">
              <a:spcBef>
                <a:spcPts val="1200"/>
              </a:spcBef>
              <a:defRPr/>
            </a:pPr>
            <a:r>
              <a:rPr lang="en-US" dirty="0" smtClean="0">
                <a:latin typeface="Arial" panose="020B0604020202020204" pitchFamily="34" charset="0"/>
                <a:cs typeface="Arial" panose="020B0604020202020204" pitchFamily="34" charset="0"/>
              </a:rPr>
              <a:t>Half dimes not made at the Carson mint</a:t>
            </a:r>
          </a:p>
          <a:p>
            <a:pPr eaLnBrk="1" hangingPunct="1">
              <a:spcBef>
                <a:spcPts val="1200"/>
              </a:spcBef>
              <a:defRPr/>
            </a:pPr>
            <a:r>
              <a:rPr lang="en-US" dirty="0" smtClean="0">
                <a:latin typeface="Arial" panose="020B0604020202020204" pitchFamily="34" charset="0"/>
                <a:cs typeface="Arial" panose="020B0604020202020204" pitchFamily="34" charset="0"/>
              </a:rPr>
              <a:t>After 1878, Carson City focused on Morgan dollars</a:t>
            </a:r>
          </a:p>
          <a:p>
            <a:pPr eaLnBrk="1" hangingPunct="1">
              <a:defRPr/>
            </a:pPr>
            <a:endParaRPr lang="en-US" dirty="0" smtClean="0"/>
          </a:p>
          <a:p>
            <a:pPr eaLnBrk="1" hangingPunct="1">
              <a:defRPr/>
            </a:pPr>
            <a:endParaRPr lang="en-US" dirty="0" smtClean="0"/>
          </a:p>
        </p:txBody>
      </p:sp>
      <p:sp>
        <p:nvSpPr>
          <p:cNvPr id="11" name="Title 1"/>
          <p:cNvSpPr txBox="1">
            <a:spLocks noGrp="1"/>
          </p:cNvSpPr>
          <p:nvPr>
            <p:ph type="title"/>
          </p:nvPr>
        </p:nvSpPr>
        <p:spPr bwMode="black">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3200" b="1" kern="1200">
                <a:solidFill>
                  <a:schemeClr val="bg1">
                    <a:lumMod val="75000"/>
                  </a:schemeClr>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000">
                <a:solidFill>
                  <a:schemeClr val="tx1"/>
                </a:solidFill>
                <a:latin typeface="Futura Hv" pitchFamily="34" charset="0"/>
              </a:defRPr>
            </a:lvl2pPr>
            <a:lvl3pPr algn="l" rtl="0" eaLnBrk="1" fontAlgn="base" hangingPunct="1">
              <a:spcBef>
                <a:spcPct val="0"/>
              </a:spcBef>
              <a:spcAft>
                <a:spcPct val="0"/>
              </a:spcAft>
              <a:defRPr sz="3000">
                <a:solidFill>
                  <a:schemeClr val="tx1"/>
                </a:solidFill>
                <a:latin typeface="Futura Hv" pitchFamily="34" charset="0"/>
              </a:defRPr>
            </a:lvl3pPr>
            <a:lvl4pPr algn="l" rtl="0" eaLnBrk="1" fontAlgn="base" hangingPunct="1">
              <a:spcBef>
                <a:spcPct val="0"/>
              </a:spcBef>
              <a:spcAft>
                <a:spcPct val="0"/>
              </a:spcAft>
              <a:defRPr sz="3000">
                <a:solidFill>
                  <a:schemeClr val="tx1"/>
                </a:solidFill>
                <a:latin typeface="Futura Hv" pitchFamily="34" charset="0"/>
              </a:defRPr>
            </a:lvl4pPr>
            <a:lvl5pPr algn="l" rtl="0" eaLnBrk="1" fontAlgn="base" hangingPunct="1">
              <a:spcBef>
                <a:spcPct val="0"/>
              </a:spcBef>
              <a:spcAft>
                <a:spcPct val="0"/>
              </a:spcAft>
              <a:defRPr sz="3000">
                <a:solidFill>
                  <a:schemeClr val="tx1"/>
                </a:solidFill>
                <a:latin typeface="Futura Hv" pitchFamily="34" charset="0"/>
              </a:defRPr>
            </a:lvl5pPr>
            <a:lvl6pPr marL="457200" algn="l" rtl="0" eaLnBrk="1" fontAlgn="base" hangingPunct="1">
              <a:spcBef>
                <a:spcPct val="0"/>
              </a:spcBef>
              <a:spcAft>
                <a:spcPct val="0"/>
              </a:spcAft>
              <a:defRPr sz="3000">
                <a:solidFill>
                  <a:schemeClr val="tx1"/>
                </a:solidFill>
                <a:latin typeface="Futura Hv" pitchFamily="34" charset="0"/>
              </a:defRPr>
            </a:lvl6pPr>
            <a:lvl7pPr marL="914400" algn="l" rtl="0" eaLnBrk="1" fontAlgn="base" hangingPunct="1">
              <a:spcBef>
                <a:spcPct val="0"/>
              </a:spcBef>
              <a:spcAft>
                <a:spcPct val="0"/>
              </a:spcAft>
              <a:defRPr sz="3000">
                <a:solidFill>
                  <a:schemeClr val="tx1"/>
                </a:solidFill>
                <a:latin typeface="Futura Hv" pitchFamily="34" charset="0"/>
              </a:defRPr>
            </a:lvl7pPr>
            <a:lvl8pPr marL="1371600" algn="l" rtl="0" eaLnBrk="1" fontAlgn="base" hangingPunct="1">
              <a:spcBef>
                <a:spcPct val="0"/>
              </a:spcBef>
              <a:spcAft>
                <a:spcPct val="0"/>
              </a:spcAft>
              <a:defRPr sz="3000">
                <a:solidFill>
                  <a:schemeClr val="tx1"/>
                </a:solidFill>
                <a:latin typeface="Futura Hv" pitchFamily="34" charset="0"/>
              </a:defRPr>
            </a:lvl8pPr>
            <a:lvl9pPr marL="1828800" algn="l" rtl="0" eaLnBrk="1" fontAlgn="base" hangingPunct="1">
              <a:spcBef>
                <a:spcPct val="0"/>
              </a:spcBef>
              <a:spcAft>
                <a:spcPct val="0"/>
              </a:spcAft>
              <a:defRPr sz="3000">
                <a:solidFill>
                  <a:schemeClr val="tx1"/>
                </a:solidFill>
                <a:latin typeface="Futura Hv" pitchFamily="34" charset="0"/>
              </a:defRPr>
            </a:lvl9pPr>
          </a:lstStyle>
          <a:p>
            <a:r>
              <a:rPr lang="en-US" dirty="0" smtClean="0"/>
              <a:t>Carson City and Liberty Seated coins</a:t>
            </a: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7201" y="3730650"/>
            <a:ext cx="2754559" cy="27432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4200" y="1422400"/>
            <a:ext cx="2743200" cy="2743200"/>
          </a:xfrm>
          <a:prstGeom prst="rect">
            <a:avLst/>
          </a:prstGeom>
        </p:spPr>
      </p:pic>
    </p:spTree>
    <p:extLst>
      <p:ext uri="{BB962C8B-B14F-4D97-AF65-F5344CB8AC3E}">
        <p14:creationId xmlns:p14="http://schemas.microsoft.com/office/powerpoint/2010/main" val="35237291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Rot="1" noChangeArrowheads="1"/>
          </p:cNvSpPr>
          <p:nvPr>
            <p:ph type="body" sz="half" idx="1"/>
          </p:nvPr>
        </p:nvSpPr>
        <p:spPr>
          <a:xfrm>
            <a:off x="301625" y="1335314"/>
            <a:ext cx="8711746" cy="4920343"/>
          </a:xfrm>
        </p:spPr>
        <p:txBody>
          <a:bodyPr/>
          <a:lstStyle/>
          <a:p>
            <a:pPr>
              <a:defRPr/>
            </a:pPr>
            <a:r>
              <a:rPr lang="en-US" sz="2600" dirty="0" smtClean="0">
                <a:latin typeface="Arial" panose="020B0604020202020204" pitchFamily="34" charset="0"/>
                <a:cs typeface="Arial" panose="020B0604020202020204" pitchFamily="34" charset="0"/>
              </a:rPr>
              <a:t>Just a little tougher than the GSA Carson City </a:t>
            </a:r>
            <a:r>
              <a:rPr lang="en-US" sz="2600" dirty="0" err="1" smtClean="0">
                <a:latin typeface="Arial" panose="020B0604020202020204" pitchFamily="34" charset="0"/>
                <a:cs typeface="Arial" panose="020B0604020202020204" pitchFamily="34" charset="0"/>
              </a:rPr>
              <a:t>Morgans</a:t>
            </a:r>
            <a:r>
              <a:rPr lang="en-US" sz="2600" dirty="0" smtClean="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sym typeface="Wingdings" panose="05000000000000000000" pitchFamily="2" charset="2"/>
              </a:rPr>
              <a:t> </a:t>
            </a:r>
          </a:p>
          <a:p>
            <a:pPr>
              <a:defRPr/>
            </a:pPr>
            <a:r>
              <a:rPr lang="en-US" sz="2600" dirty="0" smtClean="0">
                <a:latin typeface="Arial" panose="020B0604020202020204" pitchFamily="34" charset="0"/>
                <a:cs typeface="Arial" panose="020B0604020202020204" pitchFamily="34" charset="0"/>
                <a:sym typeface="Wingdings" panose="05000000000000000000" pitchFamily="2" charset="2"/>
              </a:rPr>
              <a:t>Minted just four years – 1870-1873 </a:t>
            </a:r>
          </a:p>
          <a:p>
            <a:pPr>
              <a:defRPr/>
            </a:pPr>
            <a:r>
              <a:rPr lang="en-US" sz="2600" dirty="0" smtClean="0">
                <a:latin typeface="Arial" panose="020B0604020202020204" pitchFamily="34" charset="0"/>
                <a:cs typeface="Arial" panose="020B0604020202020204" pitchFamily="34" charset="0"/>
                <a:sym typeface="Wingdings" panose="05000000000000000000" pitchFamily="2" charset="2"/>
              </a:rPr>
              <a:t>1870-CC is the only one readily available</a:t>
            </a:r>
          </a:p>
          <a:p>
            <a:pPr lvl="1">
              <a:defRPr/>
            </a:pPr>
            <a:r>
              <a:rPr lang="en-US" dirty="0" smtClean="0">
                <a:latin typeface="Arial" panose="020B0604020202020204" pitchFamily="34" charset="0"/>
                <a:cs typeface="Arial" panose="020B0604020202020204" pitchFamily="34" charset="0"/>
                <a:sym typeface="Wingdings" panose="05000000000000000000" pitchFamily="2" charset="2"/>
              </a:rPr>
              <a:t>Unlike all the other denominations!</a:t>
            </a:r>
            <a:endParaRPr lang="en-US" dirty="0" smtClean="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dirty="0" smtClean="0"/>
              <a:t>Carson City dollars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6512" y="3236687"/>
            <a:ext cx="3200400" cy="3200400"/>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105805" y="3236687"/>
            <a:ext cx="3200400" cy="3200400"/>
          </a:xfrm>
          <a:prstGeom prst="rect">
            <a:avLst/>
          </a:prstGeom>
        </p:spPr>
      </p:pic>
    </p:spTree>
    <p:extLst>
      <p:ext uri="{BB962C8B-B14F-4D97-AF65-F5344CB8AC3E}">
        <p14:creationId xmlns:p14="http://schemas.microsoft.com/office/powerpoint/2010/main" val="39723345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969" y="195263"/>
            <a:ext cx="7630205" cy="822325"/>
          </a:xfrm>
        </p:spPr>
        <p:txBody>
          <a:bodyPr/>
          <a:lstStyle/>
          <a:p>
            <a:r>
              <a:rPr lang="en-US" dirty="0" smtClean="0"/>
              <a:t>Extraordinarily low mintages after 1870</a:t>
            </a:r>
            <a:endParaRPr lang="en-US" dirty="0"/>
          </a:p>
        </p:txBody>
      </p:sp>
      <p:sp>
        <p:nvSpPr>
          <p:cNvPr id="3" name="Content Placeholder 2"/>
          <p:cNvSpPr>
            <a:spLocks noGrp="1"/>
          </p:cNvSpPr>
          <p:nvPr>
            <p:ph idx="1"/>
          </p:nvPr>
        </p:nvSpPr>
        <p:spPr/>
        <p:txBody>
          <a:bodyPr/>
          <a:lstStyle/>
          <a:p>
            <a:pPr>
              <a:lnSpc>
                <a:spcPct val="100000"/>
              </a:lnSpc>
              <a:spcBef>
                <a:spcPts val="1800"/>
              </a:spcBef>
              <a:spcAft>
                <a:spcPts val="0"/>
              </a:spcAft>
            </a:pPr>
            <a:r>
              <a:rPr lang="en-US" sz="3000" dirty="0" smtClean="0"/>
              <a:t>1870-CC</a:t>
            </a:r>
            <a:r>
              <a:rPr lang="en-US" sz="3000" dirty="0"/>
              <a:t>		</a:t>
            </a:r>
            <a:r>
              <a:rPr lang="en-US" sz="3000" dirty="0" smtClean="0"/>
              <a:t>11,758</a:t>
            </a:r>
          </a:p>
          <a:p>
            <a:pPr>
              <a:lnSpc>
                <a:spcPct val="100000"/>
              </a:lnSpc>
              <a:spcBef>
                <a:spcPts val="1800"/>
              </a:spcBef>
              <a:spcAft>
                <a:spcPts val="0"/>
              </a:spcAft>
            </a:pPr>
            <a:r>
              <a:rPr lang="en-US" sz="3000" dirty="0"/>
              <a:t>1871-CC		  </a:t>
            </a:r>
            <a:r>
              <a:rPr lang="en-US" sz="3000" dirty="0" smtClean="0"/>
              <a:t>1,376</a:t>
            </a:r>
          </a:p>
          <a:p>
            <a:pPr>
              <a:lnSpc>
                <a:spcPct val="100000"/>
              </a:lnSpc>
              <a:spcBef>
                <a:spcPts val="1800"/>
              </a:spcBef>
              <a:spcAft>
                <a:spcPts val="0"/>
              </a:spcAft>
            </a:pPr>
            <a:r>
              <a:rPr lang="en-US" sz="3000" dirty="0"/>
              <a:t>1872-CC		  </a:t>
            </a:r>
            <a:r>
              <a:rPr lang="en-US" sz="3000" dirty="0" smtClean="0"/>
              <a:t>3,150</a:t>
            </a:r>
          </a:p>
          <a:p>
            <a:pPr>
              <a:lnSpc>
                <a:spcPct val="100000"/>
              </a:lnSpc>
              <a:spcBef>
                <a:spcPts val="1800"/>
              </a:spcBef>
              <a:spcAft>
                <a:spcPts val="0"/>
              </a:spcAft>
            </a:pPr>
            <a:r>
              <a:rPr lang="en-US" sz="3000" dirty="0"/>
              <a:t>1873-CC		  </a:t>
            </a:r>
            <a:r>
              <a:rPr lang="en-US" sz="3000" dirty="0" smtClean="0"/>
              <a:t>2,300</a:t>
            </a:r>
            <a:r>
              <a:rPr lang="en-US" sz="3000" b="1" dirty="0" smtClean="0">
                <a:solidFill>
                  <a:srgbClr val="FF0000"/>
                </a:solidFill>
              </a:rPr>
              <a:t>***</a:t>
            </a:r>
          </a:p>
          <a:p>
            <a:pPr>
              <a:lnSpc>
                <a:spcPct val="100000"/>
              </a:lnSpc>
              <a:spcBef>
                <a:spcPts val="1800"/>
              </a:spcBef>
              <a:spcAft>
                <a:spcPts val="0"/>
              </a:spcAft>
            </a:pPr>
            <a:endParaRPr lang="en-US" sz="3000" dirty="0"/>
          </a:p>
          <a:p>
            <a:pPr marL="0" indent="-457200">
              <a:lnSpc>
                <a:spcPct val="100000"/>
              </a:lnSpc>
              <a:spcBef>
                <a:spcPts val="1800"/>
              </a:spcBef>
              <a:spcAft>
                <a:spcPts val="0"/>
              </a:spcAft>
              <a:buNone/>
            </a:pPr>
            <a:r>
              <a:rPr lang="en-US" sz="3000" b="1" dirty="0" smtClean="0">
                <a:solidFill>
                  <a:srgbClr val="FF0000"/>
                </a:solidFill>
              </a:rPr>
              <a:t>***</a:t>
            </a:r>
            <a:r>
              <a:rPr lang="en-US" sz="3000" dirty="0" smtClean="0"/>
              <a:t> </a:t>
            </a:r>
            <a:r>
              <a:rPr lang="en-US" sz="2400" dirty="0" smtClean="0"/>
              <a:t>Likely more than half of the 1873-CC coins melted before</a:t>
            </a:r>
          </a:p>
          <a:p>
            <a:pPr marL="0" indent="0">
              <a:lnSpc>
                <a:spcPct val="100000"/>
              </a:lnSpc>
              <a:spcBef>
                <a:spcPts val="0"/>
              </a:spcBef>
              <a:spcAft>
                <a:spcPts val="0"/>
              </a:spcAft>
              <a:buNone/>
            </a:pPr>
            <a:r>
              <a:rPr lang="en-US" sz="2400" dirty="0"/>
              <a:t> </a:t>
            </a:r>
            <a:r>
              <a:rPr lang="en-US" sz="2400" dirty="0" smtClean="0"/>
              <a:t>    </a:t>
            </a:r>
            <a:r>
              <a:rPr lang="en-US" sz="2000" dirty="0" smtClean="0"/>
              <a:t>  </a:t>
            </a:r>
            <a:r>
              <a:rPr lang="en-US" sz="2400" dirty="0" smtClean="0"/>
              <a:t>release by the Mint when Trade dollar was introduced</a:t>
            </a:r>
            <a:endParaRPr lang="en-US" sz="2400" dirty="0"/>
          </a:p>
          <a:p>
            <a:pPr lvl="1">
              <a:spcBef>
                <a:spcPts val="0"/>
              </a:spcBef>
              <a:spcAft>
                <a:spcPts val="0"/>
              </a:spcAft>
            </a:pPr>
            <a:endParaRPr lang="en-US" dirty="0"/>
          </a:p>
          <a:p>
            <a:pPr lvl="1">
              <a:spcBef>
                <a:spcPts val="0"/>
              </a:spcBef>
              <a:spcAft>
                <a:spcPts val="0"/>
              </a:spcAft>
            </a:pPr>
            <a:endParaRPr lang="en-US" dirty="0"/>
          </a:p>
          <a:p>
            <a:pPr lvl="1">
              <a:spcBef>
                <a:spcPts val="0"/>
              </a:spcBef>
              <a:spcAft>
                <a:spcPts val="0"/>
              </a:spcAft>
            </a:pPr>
            <a:endParaRPr lang="en-US" dirty="0"/>
          </a:p>
          <a:p>
            <a:endParaRPr lang="en-US"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21</a:t>
            </a:fld>
            <a:endParaRPr lang="en-US" dirty="0"/>
          </a:p>
        </p:txBody>
      </p:sp>
    </p:spTree>
    <p:extLst>
      <p:ext uri="{BB962C8B-B14F-4D97-AF65-F5344CB8AC3E}">
        <p14:creationId xmlns:p14="http://schemas.microsoft.com/office/powerpoint/2010/main" val="80396562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Carson City issues</a:t>
            </a:r>
            <a:endParaRPr lang="en-US" dirty="0"/>
          </a:p>
        </p:txBody>
      </p:sp>
      <p:sp>
        <p:nvSpPr>
          <p:cNvPr id="3" name="Content Placeholder 2"/>
          <p:cNvSpPr>
            <a:spLocks noGrp="1"/>
          </p:cNvSpPr>
          <p:nvPr>
            <p:ph idx="1"/>
          </p:nvPr>
        </p:nvSpPr>
        <p:spPr>
          <a:xfrm>
            <a:off x="336550" y="1168245"/>
            <a:ext cx="8591550" cy="5270500"/>
          </a:xfrm>
        </p:spPr>
        <p:txBody>
          <a:bodyPr/>
          <a:lstStyle/>
          <a:p>
            <a:r>
              <a:rPr lang="en-US" dirty="0" smtClean="0"/>
              <a:t>1870-CC is the most available issue – very high demand</a:t>
            </a:r>
          </a:p>
          <a:p>
            <a:r>
              <a:rPr lang="en-US" dirty="0" smtClean="0"/>
              <a:t>1872-CC has been more available in the last </a:t>
            </a:r>
            <a:r>
              <a:rPr lang="en-US" dirty="0" smtClean="0"/>
              <a:t>5 </a:t>
            </a:r>
            <a:r>
              <a:rPr lang="en-US" dirty="0" smtClean="0"/>
              <a:t>years</a:t>
            </a:r>
          </a:p>
          <a:p>
            <a:pPr lvl="1"/>
            <a:r>
              <a:rPr lang="en-US" dirty="0" smtClean="0"/>
              <a:t>Vast majority of these recent examples are impaired </a:t>
            </a:r>
          </a:p>
          <a:p>
            <a:endParaRPr lang="en-US" dirty="0"/>
          </a:p>
          <a:p>
            <a:endParaRPr lang="en-US"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22</a:t>
            </a:fld>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6750" y="3842344"/>
            <a:ext cx="2834640" cy="283464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550" y="2678103"/>
            <a:ext cx="2834640" cy="283464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7700" y="3877431"/>
            <a:ext cx="2834640" cy="283464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561" y="2678103"/>
            <a:ext cx="2834640" cy="2834640"/>
          </a:xfrm>
          <a:prstGeom prst="rect">
            <a:avLst/>
          </a:prstGeom>
        </p:spPr>
      </p:pic>
    </p:spTree>
    <p:extLst>
      <p:ext uri="{BB962C8B-B14F-4D97-AF65-F5344CB8AC3E}">
        <p14:creationId xmlns:p14="http://schemas.microsoft.com/office/powerpoint/2010/main" val="357753656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Carson City issues</a:t>
            </a:r>
            <a:endParaRPr lang="en-US" dirty="0"/>
          </a:p>
        </p:txBody>
      </p:sp>
      <p:sp>
        <p:nvSpPr>
          <p:cNvPr id="3" name="Content Placeholder 2"/>
          <p:cNvSpPr>
            <a:spLocks noGrp="1"/>
          </p:cNvSpPr>
          <p:nvPr>
            <p:ph idx="1"/>
          </p:nvPr>
        </p:nvSpPr>
        <p:spPr>
          <a:xfrm>
            <a:off x="336550" y="1213215"/>
            <a:ext cx="8394700" cy="5270500"/>
          </a:xfrm>
        </p:spPr>
        <p:txBody>
          <a:bodyPr/>
          <a:lstStyle/>
          <a:p>
            <a:r>
              <a:rPr lang="en-US" dirty="0" smtClean="0"/>
              <a:t>1871-CC and 1873-CC are very scarce</a:t>
            </a:r>
          </a:p>
          <a:p>
            <a:pPr>
              <a:spcBef>
                <a:spcPts val="0"/>
              </a:spcBef>
            </a:pPr>
            <a:r>
              <a:rPr lang="en-US" dirty="0" smtClean="0"/>
              <a:t>Problem-free examples fairly rare</a:t>
            </a:r>
          </a:p>
          <a:p>
            <a:endParaRPr lang="en-US" dirty="0"/>
          </a:p>
          <a:p>
            <a:endParaRPr lang="en-US"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23</a:t>
            </a:fld>
            <a:endParaRPr lang="en-US" dirty="0"/>
          </a:p>
        </p:txBody>
      </p:sp>
      <p:sp>
        <p:nvSpPr>
          <p:cNvPr id="13" name="Content Placeholder 3"/>
          <p:cNvSpPr txBox="1">
            <a:spLocks/>
          </p:cNvSpPr>
          <p:nvPr/>
        </p:nvSpPr>
        <p:spPr bwMode="black">
          <a:xfrm>
            <a:off x="5048059" y="6153321"/>
            <a:ext cx="3504470" cy="53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7160" rIns="0" bIns="0" numCol="1" anchor="t" anchorCtr="0" compatLnSpc="1">
            <a:prstTxWarp prst="textNoShape">
              <a:avLst/>
            </a:prstTxWarp>
          </a:bodyPr>
          <a:lstStyle>
            <a:lvl1pPr marL="225425" indent="-225425" algn="l" defTabSz="742950" rtl="0" eaLnBrk="1" fontAlgn="base" hangingPunct="1">
              <a:lnSpc>
                <a:spcPct val="90000"/>
              </a:lnSpc>
              <a:spcBef>
                <a:spcPct val="10000"/>
              </a:spcBef>
              <a:spcAft>
                <a:spcPct val="10000"/>
              </a:spcAft>
              <a:buSzPct val="80000"/>
              <a:buChar char="•"/>
              <a:defRPr sz="2600" kern="1200">
                <a:solidFill>
                  <a:schemeClr val="bg2"/>
                </a:solidFill>
                <a:latin typeface="Arial" panose="020B0604020202020204" pitchFamily="34" charset="0"/>
                <a:ea typeface="+mn-ea"/>
                <a:cs typeface="Arial" panose="020B0604020202020204" pitchFamily="34" charset="0"/>
              </a:defRPr>
            </a:lvl1pPr>
            <a:lvl2pPr marL="471488" indent="-244475" algn="l" defTabSz="742950" rtl="0" eaLnBrk="1" fontAlgn="base" hangingPunct="1">
              <a:lnSpc>
                <a:spcPct val="90000"/>
              </a:lnSpc>
              <a:spcBef>
                <a:spcPct val="10000"/>
              </a:spcBef>
              <a:spcAft>
                <a:spcPct val="10000"/>
              </a:spcAft>
              <a:buSzPct val="80000"/>
              <a:buFont typeface="Futura Bk" pitchFamily="34" charset="0"/>
              <a:buChar char="–"/>
              <a:defRPr sz="2400" kern="1200">
                <a:solidFill>
                  <a:schemeClr val="bg2"/>
                </a:solidFill>
                <a:latin typeface="Arial" panose="020B0604020202020204" pitchFamily="34" charset="0"/>
                <a:ea typeface="+mn-ea"/>
                <a:cs typeface="Arial" panose="020B0604020202020204" pitchFamily="34" charset="0"/>
              </a:defRPr>
            </a:lvl2pPr>
            <a:lvl3pPr marL="700088" indent="-214313" algn="l" defTabSz="742950" rtl="0" eaLnBrk="1" fontAlgn="base" hangingPunct="1">
              <a:lnSpc>
                <a:spcPct val="90000"/>
              </a:lnSpc>
              <a:spcBef>
                <a:spcPct val="10000"/>
              </a:spcBef>
              <a:spcAft>
                <a:spcPct val="30000"/>
              </a:spcAft>
              <a:buSzPct val="85000"/>
              <a:buChar char="•"/>
              <a:defRPr sz="2200" kern="1200">
                <a:solidFill>
                  <a:schemeClr val="bg2"/>
                </a:solidFill>
                <a:latin typeface="Arial" panose="020B0604020202020204" pitchFamily="34" charset="0"/>
                <a:ea typeface="+mn-ea"/>
                <a:cs typeface="Arial" panose="020B0604020202020204" pitchFamily="34" charset="0"/>
              </a:defRPr>
            </a:lvl3pPr>
            <a:lvl4pPr marL="1208088" indent="-182563" algn="l" defTabSz="742950" rtl="0" eaLnBrk="1" fontAlgn="base" hangingPunct="1">
              <a:lnSpc>
                <a:spcPct val="95000"/>
              </a:lnSpc>
              <a:spcBef>
                <a:spcPct val="10000"/>
              </a:spcBef>
              <a:spcAft>
                <a:spcPct val="30000"/>
              </a:spcAft>
              <a:buFont typeface="Futura Bk" pitchFamily="34" charset="0"/>
              <a:buChar char="–"/>
              <a:defRPr sz="2000" kern="1200">
                <a:solidFill>
                  <a:schemeClr val="bg2"/>
                </a:solidFill>
                <a:latin typeface="Arial" panose="020B0604020202020204" pitchFamily="34" charset="0"/>
                <a:ea typeface="+mn-ea"/>
                <a:cs typeface="Arial" panose="020B0604020202020204" pitchFamily="34" charset="0"/>
              </a:defRPr>
            </a:lvl4pPr>
            <a:lvl5pPr marL="1933575" indent="-220663" algn="l" defTabSz="742950" rtl="0" eaLnBrk="1" fontAlgn="base" hangingPunct="1">
              <a:lnSpc>
                <a:spcPct val="95000"/>
              </a:lnSpc>
              <a:spcBef>
                <a:spcPct val="10000"/>
              </a:spcBef>
              <a:spcAft>
                <a:spcPct val="30000"/>
              </a:spcAft>
              <a:buChar char="–"/>
              <a:defRPr sz="20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2200" b="1" dirty="0" smtClean="0"/>
              <a:t>1873-CC (100-125 known)</a:t>
            </a:r>
            <a:endParaRPr lang="en-US" sz="2200" b="1" dirty="0"/>
          </a:p>
        </p:txBody>
      </p:sp>
      <p:sp>
        <p:nvSpPr>
          <p:cNvPr id="14" name="Content Placeholder 3"/>
          <p:cNvSpPr txBox="1">
            <a:spLocks/>
          </p:cNvSpPr>
          <p:nvPr/>
        </p:nvSpPr>
        <p:spPr bwMode="black">
          <a:xfrm>
            <a:off x="409575" y="6153322"/>
            <a:ext cx="3598461" cy="53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7160" rIns="0" bIns="0" numCol="1" anchor="t" anchorCtr="0" compatLnSpc="1">
            <a:prstTxWarp prst="textNoShape">
              <a:avLst/>
            </a:prstTxWarp>
          </a:bodyPr>
          <a:lstStyle>
            <a:lvl1pPr marL="225425" indent="-225425" algn="l" defTabSz="742950" rtl="0" eaLnBrk="1" fontAlgn="base" hangingPunct="1">
              <a:lnSpc>
                <a:spcPct val="90000"/>
              </a:lnSpc>
              <a:spcBef>
                <a:spcPct val="10000"/>
              </a:spcBef>
              <a:spcAft>
                <a:spcPct val="10000"/>
              </a:spcAft>
              <a:buSzPct val="80000"/>
              <a:buChar char="•"/>
              <a:defRPr sz="2600" kern="1200">
                <a:solidFill>
                  <a:schemeClr val="bg2"/>
                </a:solidFill>
                <a:latin typeface="Arial" panose="020B0604020202020204" pitchFamily="34" charset="0"/>
                <a:ea typeface="+mn-ea"/>
                <a:cs typeface="Arial" panose="020B0604020202020204" pitchFamily="34" charset="0"/>
              </a:defRPr>
            </a:lvl1pPr>
            <a:lvl2pPr marL="471488" indent="-244475" algn="l" defTabSz="742950" rtl="0" eaLnBrk="1" fontAlgn="base" hangingPunct="1">
              <a:lnSpc>
                <a:spcPct val="90000"/>
              </a:lnSpc>
              <a:spcBef>
                <a:spcPct val="10000"/>
              </a:spcBef>
              <a:spcAft>
                <a:spcPct val="10000"/>
              </a:spcAft>
              <a:buSzPct val="80000"/>
              <a:buFont typeface="Futura Bk" pitchFamily="34" charset="0"/>
              <a:buChar char="–"/>
              <a:defRPr sz="2400" kern="1200">
                <a:solidFill>
                  <a:schemeClr val="bg2"/>
                </a:solidFill>
                <a:latin typeface="Arial" panose="020B0604020202020204" pitchFamily="34" charset="0"/>
                <a:ea typeface="+mn-ea"/>
                <a:cs typeface="Arial" panose="020B0604020202020204" pitchFamily="34" charset="0"/>
              </a:defRPr>
            </a:lvl2pPr>
            <a:lvl3pPr marL="700088" indent="-214313" algn="l" defTabSz="742950" rtl="0" eaLnBrk="1" fontAlgn="base" hangingPunct="1">
              <a:lnSpc>
                <a:spcPct val="90000"/>
              </a:lnSpc>
              <a:spcBef>
                <a:spcPct val="10000"/>
              </a:spcBef>
              <a:spcAft>
                <a:spcPct val="30000"/>
              </a:spcAft>
              <a:buSzPct val="85000"/>
              <a:buChar char="•"/>
              <a:defRPr sz="2200" kern="1200">
                <a:solidFill>
                  <a:schemeClr val="bg2"/>
                </a:solidFill>
                <a:latin typeface="Arial" panose="020B0604020202020204" pitchFamily="34" charset="0"/>
                <a:ea typeface="+mn-ea"/>
                <a:cs typeface="Arial" panose="020B0604020202020204" pitchFamily="34" charset="0"/>
              </a:defRPr>
            </a:lvl3pPr>
            <a:lvl4pPr marL="1208088" indent="-182563" algn="l" defTabSz="742950" rtl="0" eaLnBrk="1" fontAlgn="base" hangingPunct="1">
              <a:lnSpc>
                <a:spcPct val="95000"/>
              </a:lnSpc>
              <a:spcBef>
                <a:spcPct val="10000"/>
              </a:spcBef>
              <a:spcAft>
                <a:spcPct val="30000"/>
              </a:spcAft>
              <a:buFont typeface="Futura Bk" pitchFamily="34" charset="0"/>
              <a:buChar char="–"/>
              <a:defRPr sz="2000" kern="1200">
                <a:solidFill>
                  <a:schemeClr val="bg2"/>
                </a:solidFill>
                <a:latin typeface="Arial" panose="020B0604020202020204" pitchFamily="34" charset="0"/>
                <a:ea typeface="+mn-ea"/>
                <a:cs typeface="Arial" panose="020B0604020202020204" pitchFamily="34" charset="0"/>
              </a:defRPr>
            </a:lvl4pPr>
            <a:lvl5pPr marL="1933575" indent="-220663" algn="l" defTabSz="742950" rtl="0" eaLnBrk="1" fontAlgn="base" hangingPunct="1">
              <a:lnSpc>
                <a:spcPct val="95000"/>
              </a:lnSpc>
              <a:spcBef>
                <a:spcPct val="10000"/>
              </a:spcBef>
              <a:spcAft>
                <a:spcPct val="30000"/>
              </a:spcAft>
              <a:buChar char="–"/>
              <a:defRPr sz="20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2200" b="1" dirty="0" smtClean="0"/>
              <a:t>1871-CC (150-175 known)</a:t>
            </a:r>
            <a:endParaRPr lang="en-US" sz="2200" b="1"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aturation sat="8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465734" y="3186018"/>
            <a:ext cx="2899953" cy="292608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saturation sat="70000"/>
                    </a14:imgEffect>
                  </a14:imgLayer>
                </a14:imgProps>
              </a:ext>
              <a:ext uri="{28A0092B-C50C-407E-A947-70E740481C1C}">
                <a14:useLocalDpi xmlns:a14="http://schemas.microsoft.com/office/drawing/2010/main" val="0"/>
              </a:ext>
            </a:extLst>
          </a:blip>
          <a:stretch>
            <a:fillRect/>
          </a:stretch>
        </p:blipFill>
        <p:spPr>
          <a:xfrm>
            <a:off x="192620" y="2316166"/>
            <a:ext cx="2904878" cy="2926080"/>
          </a:xfrm>
          <a:prstGeom prst="rect">
            <a:avLst/>
          </a:prstGeom>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5805170" y="3227241"/>
            <a:ext cx="2926080" cy="2926080"/>
          </a:xfrm>
          <a:prstGeom prst="rect">
            <a:avLst/>
          </a:prstGeom>
        </p:spPr>
      </p:pic>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4765147" y="2120541"/>
            <a:ext cx="2926080" cy="2926080"/>
          </a:xfrm>
          <a:prstGeom prst="rect">
            <a:avLst/>
          </a:prstGeom>
        </p:spPr>
      </p:pic>
    </p:spTree>
    <p:extLst>
      <p:ext uri="{BB962C8B-B14F-4D97-AF65-F5344CB8AC3E}">
        <p14:creationId xmlns:p14="http://schemas.microsoft.com/office/powerpoint/2010/main" val="134520598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Studying the 1870-CC</a:t>
            </a:r>
            <a:endParaRPr lang="en-US" dirty="0"/>
          </a:p>
        </p:txBody>
      </p:sp>
      <p:sp>
        <p:nvSpPr>
          <p:cNvPr id="3" name="Content Placeholder 2"/>
          <p:cNvSpPr>
            <a:spLocks noGrp="1"/>
          </p:cNvSpPr>
          <p:nvPr>
            <p:ph idx="1"/>
          </p:nvPr>
        </p:nvSpPr>
        <p:spPr>
          <a:xfrm>
            <a:off x="336550" y="1168245"/>
            <a:ext cx="8591550" cy="5270500"/>
          </a:xfrm>
        </p:spPr>
        <p:txBody>
          <a:bodyPr/>
          <a:lstStyle/>
          <a:p>
            <a:r>
              <a:rPr lang="en-US" dirty="0" smtClean="0"/>
              <a:t>1871-CC, 1872-CC, 1873-CC single die marriage each </a:t>
            </a:r>
          </a:p>
          <a:p>
            <a:r>
              <a:rPr lang="en-US" dirty="0" smtClean="0"/>
              <a:t>1870-CC has </a:t>
            </a:r>
            <a:r>
              <a:rPr lang="en-US" b="1" i="1" dirty="0" smtClean="0">
                <a:solidFill>
                  <a:srgbClr val="215C97"/>
                </a:solidFill>
              </a:rPr>
              <a:t>nine</a:t>
            </a:r>
            <a:r>
              <a:rPr lang="en-US" dirty="0" smtClean="0"/>
              <a:t> different die marriages known</a:t>
            </a:r>
          </a:p>
          <a:p>
            <a:r>
              <a:rPr lang="en-US" dirty="0" smtClean="0"/>
              <a:t>Remarkable for a coin with mintage of less than 12,000!</a:t>
            </a:r>
          </a:p>
          <a:p>
            <a:r>
              <a:rPr lang="en-US" dirty="0" smtClean="0"/>
              <a:t>Records show it was made in 11 distinct batches</a:t>
            </a:r>
          </a:p>
          <a:p>
            <a:pPr marL="0" indent="0">
              <a:buNone/>
            </a:pPr>
            <a:endParaRPr lang="en-US" dirty="0"/>
          </a:p>
          <a:p>
            <a:endParaRPr lang="en-US"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24</a:t>
            </a:fld>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6338" y="3085946"/>
            <a:ext cx="3108960" cy="310896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512" y="3085946"/>
            <a:ext cx="3108960" cy="3108960"/>
          </a:xfrm>
          <a:prstGeom prst="rect">
            <a:avLst/>
          </a:prstGeom>
        </p:spPr>
      </p:pic>
    </p:spTree>
    <p:extLst>
      <p:ext uri="{BB962C8B-B14F-4D97-AF65-F5344CB8AC3E}">
        <p14:creationId xmlns:p14="http://schemas.microsoft.com/office/powerpoint/2010/main" val="219096020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Rot="1" noChangeArrowheads="1"/>
          </p:cNvSpPr>
          <p:nvPr>
            <p:ph type="body" sz="half" idx="1"/>
          </p:nvPr>
        </p:nvSpPr>
        <p:spPr>
          <a:xfrm>
            <a:off x="301625" y="1262743"/>
            <a:ext cx="8392432" cy="4992914"/>
          </a:xfrm>
        </p:spPr>
        <p:txBody>
          <a:bodyPr/>
          <a:lstStyle/>
          <a:p>
            <a:pPr>
              <a:defRPr/>
            </a:pPr>
            <a:r>
              <a:rPr lang="en-US" sz="2600" dirty="0" smtClean="0">
                <a:latin typeface="Arial" panose="020B0604020202020204" pitchFamily="34" charset="0"/>
                <a:cs typeface="Arial" panose="020B0604020202020204" pitchFamily="34" charset="0"/>
              </a:rPr>
              <a:t>Minted 1873-1878</a:t>
            </a:r>
            <a:endParaRPr lang="en-US" sz="2600" dirty="0" smtClean="0">
              <a:latin typeface="Arial" panose="020B0604020202020204" pitchFamily="34" charset="0"/>
              <a:cs typeface="Arial" panose="020B0604020202020204" pitchFamily="34" charset="0"/>
              <a:sym typeface="Wingdings" panose="05000000000000000000" pitchFamily="2" charset="2"/>
            </a:endParaRPr>
          </a:p>
          <a:p>
            <a:pPr lvl="1">
              <a:defRPr/>
            </a:pPr>
            <a:r>
              <a:rPr lang="en-US" dirty="0" smtClean="0">
                <a:latin typeface="Arial" panose="020B0604020202020204" pitchFamily="34" charset="0"/>
                <a:cs typeface="Arial" panose="020B0604020202020204" pitchFamily="34" charset="0"/>
                <a:sym typeface="Wingdings" panose="05000000000000000000" pitchFamily="2" charset="2"/>
              </a:rPr>
              <a:t>Introduced when the Liberty Seated Dollar was abolished</a:t>
            </a:r>
          </a:p>
          <a:p>
            <a:pPr>
              <a:defRPr/>
            </a:pPr>
            <a:r>
              <a:rPr lang="en-US" sz="2600" dirty="0" smtClean="0">
                <a:latin typeface="Arial" panose="020B0604020202020204" pitchFamily="34" charset="0"/>
                <a:cs typeface="Arial" panose="020B0604020202020204" pitchFamily="34" charset="0"/>
                <a:sym typeface="Wingdings" panose="05000000000000000000" pitchFamily="2" charset="2"/>
              </a:rPr>
              <a:t>Primarily for foreign trade as bullion coins</a:t>
            </a:r>
          </a:p>
          <a:p>
            <a:pPr>
              <a:defRPr/>
            </a:pPr>
            <a:r>
              <a:rPr lang="en-US" sz="2600" dirty="0" smtClean="0">
                <a:latin typeface="Arial" panose="020B0604020202020204" pitchFamily="34" charset="0"/>
                <a:cs typeface="Arial" panose="020B0604020202020204" pitchFamily="34" charset="0"/>
                <a:sym typeface="Wingdings" panose="05000000000000000000" pitchFamily="2" charset="2"/>
              </a:rPr>
              <a:t>Low mintage start in 1873, increased beginning 1874</a:t>
            </a:r>
          </a:p>
          <a:p>
            <a:pPr>
              <a:defRPr/>
            </a:pPr>
            <a:r>
              <a:rPr lang="en-US" sz="2600" dirty="0" smtClean="0">
                <a:latin typeface="Arial" panose="020B0604020202020204" pitchFamily="34" charset="0"/>
                <a:cs typeface="Arial" panose="020B0604020202020204" pitchFamily="34" charset="0"/>
                <a:sym typeface="Wingdings" panose="05000000000000000000" pitchFamily="2" charset="2"/>
              </a:rPr>
              <a:t>Carson City issues end with the key date 1878-CC</a:t>
            </a:r>
            <a:endParaRPr lang="en-US" sz="2600" dirty="0" smtClean="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dirty="0" smtClean="0"/>
              <a:t>CC Trade dollars</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5793" y="3574732"/>
            <a:ext cx="2959957" cy="2926080"/>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1575406" y="3574732"/>
            <a:ext cx="2953173" cy="2926080"/>
          </a:xfrm>
          <a:prstGeom prst="rect">
            <a:avLst/>
          </a:prstGeom>
        </p:spPr>
      </p:pic>
    </p:spTree>
    <p:extLst>
      <p:ext uri="{BB962C8B-B14F-4D97-AF65-F5344CB8AC3E}">
        <p14:creationId xmlns:p14="http://schemas.microsoft.com/office/powerpoint/2010/main" val="35007906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date – 1878-CC</a:t>
            </a:r>
            <a:endParaRPr lang="en-US" dirty="0"/>
          </a:p>
        </p:txBody>
      </p:sp>
      <p:sp>
        <p:nvSpPr>
          <p:cNvPr id="3" name="Content Placeholder 2"/>
          <p:cNvSpPr>
            <a:spLocks noGrp="1"/>
          </p:cNvSpPr>
          <p:nvPr>
            <p:ph idx="1"/>
          </p:nvPr>
        </p:nvSpPr>
        <p:spPr>
          <a:xfrm>
            <a:off x="336548" y="1273175"/>
            <a:ext cx="8299451" cy="5270500"/>
          </a:xfrm>
        </p:spPr>
        <p:txBody>
          <a:bodyPr/>
          <a:lstStyle/>
          <a:p>
            <a:r>
              <a:rPr lang="en-US" dirty="0" smtClean="0"/>
              <a:t>Low mintage, 97,000, and many melted unreleased</a:t>
            </a:r>
          </a:p>
          <a:p>
            <a:r>
              <a:rPr lang="en-US" dirty="0" smtClean="0"/>
              <a:t>Scarce in all grades, scarcer than the proof-only issues</a:t>
            </a:r>
          </a:p>
          <a:p>
            <a:pPr lvl="1"/>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000" y="2335746"/>
            <a:ext cx="3879273" cy="384048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0896" y="2335746"/>
            <a:ext cx="3840480" cy="3840480"/>
          </a:xfrm>
          <a:prstGeom prst="rect">
            <a:avLst/>
          </a:prstGeom>
        </p:spPr>
      </p:pic>
    </p:spTree>
    <p:extLst>
      <p:ext uri="{BB962C8B-B14F-4D97-AF65-F5344CB8AC3E}">
        <p14:creationId xmlns:p14="http://schemas.microsoft.com/office/powerpoint/2010/main" val="188872114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Chop marks</a:t>
            </a:r>
            <a:endParaRPr lang="en-US" dirty="0"/>
          </a:p>
        </p:txBody>
      </p:sp>
      <p:sp>
        <p:nvSpPr>
          <p:cNvPr id="3" name="Content Placeholder 2"/>
          <p:cNvSpPr>
            <a:spLocks noGrp="1"/>
          </p:cNvSpPr>
          <p:nvPr>
            <p:ph idx="1"/>
          </p:nvPr>
        </p:nvSpPr>
        <p:spPr>
          <a:xfrm>
            <a:off x="336548" y="1155608"/>
            <a:ext cx="8611509" cy="2534443"/>
          </a:xfrm>
        </p:spPr>
        <p:txBody>
          <a:bodyPr/>
          <a:lstStyle/>
          <a:p>
            <a:pPr indent="-228600">
              <a:lnSpc>
                <a:spcPct val="100000"/>
              </a:lnSpc>
              <a:buFont typeface="Arial" charset="0"/>
              <a:buChar char="•"/>
            </a:pPr>
            <a:r>
              <a:rPr lang="en-US" altLang="en-US" dirty="0" smtClean="0"/>
              <a:t>Chop marks often applied to Trade dollars by merchants </a:t>
            </a:r>
          </a:p>
          <a:p>
            <a:pPr marL="585788" lvl="1" indent="-342900">
              <a:spcBef>
                <a:spcPts val="0"/>
              </a:spcBef>
              <a:spcAft>
                <a:spcPts val="0"/>
              </a:spcAft>
              <a:buFont typeface="Arial" panose="020B0604020202020204" pitchFamily="34" charset="0"/>
              <a:buChar char="‒"/>
            </a:pPr>
            <a:r>
              <a:rPr lang="en-US" altLang="en-US" dirty="0"/>
              <a:t>T</a:t>
            </a:r>
            <a:r>
              <a:rPr lang="en-US" altLang="en-US" dirty="0" smtClean="0"/>
              <a:t>o certify acceptance for silver weight and fineness</a:t>
            </a:r>
          </a:p>
          <a:p>
            <a:pPr marL="585788" lvl="1" indent="-342900">
              <a:spcBef>
                <a:spcPts val="0"/>
              </a:spcBef>
              <a:spcAft>
                <a:spcPts val="0"/>
              </a:spcAft>
              <a:buFont typeface="Arial" panose="020B0604020202020204" pitchFamily="34" charset="0"/>
              <a:buChar char="‒"/>
            </a:pPr>
            <a:r>
              <a:rPr lang="en-US" altLang="en-US" dirty="0" smtClean="0"/>
              <a:t>Often Chinese characters</a:t>
            </a:r>
          </a:p>
          <a:p>
            <a:pPr marL="585788" lvl="1" indent="-342900">
              <a:spcBef>
                <a:spcPts val="0"/>
              </a:spcBef>
              <a:spcAft>
                <a:spcPts val="0"/>
              </a:spcAft>
              <a:buFont typeface="Arial" panose="020B0604020202020204" pitchFamily="34" charset="0"/>
              <a:buChar char="‒"/>
            </a:pPr>
            <a:r>
              <a:rPr lang="en-US" altLang="en-US" dirty="0" smtClean="0"/>
              <a:t>Sometimes one, sometimes many chop marks</a:t>
            </a:r>
          </a:p>
          <a:p>
            <a:pPr indent="-228600">
              <a:lnSpc>
                <a:spcPct val="100000"/>
              </a:lnSpc>
              <a:buFont typeface="Arial" charset="0"/>
              <a:buChar char="•"/>
            </a:pPr>
            <a:r>
              <a:rPr lang="en-US" altLang="en-US" dirty="0" smtClean="0"/>
              <a:t>Chop marks are considered damage, but highly collected</a:t>
            </a:r>
          </a:p>
          <a:p>
            <a:pPr indent="-228600">
              <a:lnSpc>
                <a:spcPct val="100000"/>
              </a:lnSpc>
              <a:buFont typeface="Arial" charset="0"/>
              <a:buChar char="•"/>
            </a:pPr>
            <a:r>
              <a:rPr lang="en-US" altLang="en-US" dirty="0" smtClean="0"/>
              <a:t>All CC issues known with chop marks – 1878-CC rarest!</a:t>
            </a:r>
          </a:p>
          <a:p>
            <a:pPr marL="0" indent="0">
              <a:lnSpc>
                <a:spcPct val="100000"/>
              </a:lnSpc>
              <a:buNone/>
            </a:pPr>
            <a:endParaRPr lang="en-US" altLang="en-US" sz="2200" b="1"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77" y="3635191"/>
            <a:ext cx="2732206" cy="2743200"/>
          </a:xfrm>
          <a:prstGeom prst="rect">
            <a:avLst/>
          </a:prstGeom>
        </p:spPr>
      </p:pic>
      <p:pic>
        <p:nvPicPr>
          <p:cNvPr id="6" name="Picture 5"/>
          <p:cNvPicPr>
            <a:picLocks noChangeAspect="1"/>
          </p:cNvPicPr>
          <p:nvPr/>
        </p:nvPicPr>
        <p:blipFill>
          <a:blip r:embed="rId4"/>
          <a:stretch>
            <a:fillRect/>
          </a:stretch>
        </p:blipFill>
        <p:spPr>
          <a:xfrm>
            <a:off x="5835885" y="4034030"/>
            <a:ext cx="1350526" cy="1423916"/>
          </a:xfrm>
          <a:prstGeom prst="rect">
            <a:avLst/>
          </a:prstGeom>
        </p:spPr>
      </p:pic>
      <p:pic>
        <p:nvPicPr>
          <p:cNvPr id="8" name="Picture 7"/>
          <p:cNvPicPr>
            <a:picLocks noChangeAspect="1"/>
          </p:cNvPicPr>
          <p:nvPr/>
        </p:nvPicPr>
        <p:blipFill>
          <a:blip r:embed="rId5"/>
          <a:stretch>
            <a:fillRect/>
          </a:stretch>
        </p:blipFill>
        <p:spPr>
          <a:xfrm>
            <a:off x="7670254" y="5221070"/>
            <a:ext cx="1185084" cy="1218513"/>
          </a:xfrm>
          <a:prstGeom prst="rect">
            <a:avLst/>
          </a:prstGeom>
        </p:spPr>
      </p:pic>
      <p:pic>
        <p:nvPicPr>
          <p:cNvPr id="9" name="Picture 8"/>
          <p:cNvPicPr>
            <a:picLocks noChangeAspect="1"/>
          </p:cNvPicPr>
          <p:nvPr/>
        </p:nvPicPr>
        <p:blipFill>
          <a:blip r:embed="rId6"/>
          <a:stretch>
            <a:fillRect/>
          </a:stretch>
        </p:blipFill>
        <p:spPr>
          <a:xfrm>
            <a:off x="6042922" y="5640371"/>
            <a:ext cx="1491179" cy="1067861"/>
          </a:xfrm>
          <a:prstGeom prst="rect">
            <a:avLst/>
          </a:prstGeom>
        </p:spPr>
      </p:pic>
      <p:pic>
        <p:nvPicPr>
          <p:cNvPr id="10" name="Picture 9"/>
          <p:cNvPicPr>
            <a:picLocks noChangeAspect="1"/>
          </p:cNvPicPr>
          <p:nvPr/>
        </p:nvPicPr>
        <p:blipFill>
          <a:blip r:embed="rId7"/>
          <a:stretch>
            <a:fillRect/>
          </a:stretch>
        </p:blipFill>
        <p:spPr>
          <a:xfrm>
            <a:off x="7299118" y="3872476"/>
            <a:ext cx="1660900" cy="125269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4959" y="3635191"/>
            <a:ext cx="2716041" cy="2743200"/>
          </a:xfrm>
          <a:prstGeom prst="rect">
            <a:avLst/>
          </a:prstGeom>
        </p:spPr>
      </p:pic>
    </p:spTree>
    <p:extLst>
      <p:ext uri="{BB962C8B-B14F-4D97-AF65-F5344CB8AC3E}">
        <p14:creationId xmlns:p14="http://schemas.microsoft.com/office/powerpoint/2010/main" val="304169197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Chop marks</a:t>
            </a:r>
            <a:endParaRPr lang="en-US" dirty="0"/>
          </a:p>
        </p:txBody>
      </p:sp>
      <p:sp>
        <p:nvSpPr>
          <p:cNvPr id="3" name="Content Placeholder 2"/>
          <p:cNvSpPr>
            <a:spLocks noGrp="1"/>
          </p:cNvSpPr>
          <p:nvPr>
            <p:ph idx="1"/>
          </p:nvPr>
        </p:nvSpPr>
        <p:spPr/>
        <p:txBody>
          <a:bodyPr/>
          <a:lstStyle/>
          <a:p>
            <a:r>
              <a:rPr lang="en-US" dirty="0"/>
              <a:t>Once a coin had a few chops, most merchants just accepted </a:t>
            </a:r>
            <a:r>
              <a:rPr lang="en-US" dirty="0" smtClean="0"/>
              <a:t>it</a:t>
            </a:r>
            <a:endParaRPr lang="en-US" dirty="0"/>
          </a:p>
          <a:p>
            <a:r>
              <a:rPr lang="en-US" dirty="0"/>
              <a:t>However, sometimes people just started piling on</a:t>
            </a:r>
            <a:r>
              <a:rPr lang="en-US" dirty="0" smtClean="0"/>
              <a:t>!</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lgn="ctr">
              <a:buNone/>
            </a:pPr>
            <a:r>
              <a:rPr lang="en-US" dirty="0" smtClean="0"/>
              <a:t>1874-CC, 40+ chops</a:t>
            </a:r>
            <a:endParaRPr lang="en-US" dirty="0"/>
          </a:p>
          <a:p>
            <a:endParaRPr lang="en-US"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28</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834" y="2572483"/>
            <a:ext cx="3474720" cy="34747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043" y="2572483"/>
            <a:ext cx="3517095" cy="3474720"/>
          </a:xfrm>
          <a:prstGeom prst="rect">
            <a:avLst/>
          </a:prstGeom>
        </p:spPr>
      </p:pic>
    </p:spTree>
    <p:extLst>
      <p:ext uri="{BB962C8B-B14F-4D97-AF65-F5344CB8AC3E}">
        <p14:creationId xmlns:p14="http://schemas.microsoft.com/office/powerpoint/2010/main" val="1935145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Popular major variety:  1876-CC DDR</a:t>
            </a:r>
            <a:endParaRPr lang="en-US" dirty="0"/>
          </a:p>
        </p:txBody>
      </p:sp>
      <p:sp>
        <p:nvSpPr>
          <p:cNvPr id="3" name="Content Placeholder 2"/>
          <p:cNvSpPr>
            <a:spLocks noGrp="1"/>
          </p:cNvSpPr>
          <p:nvPr>
            <p:ph idx="1"/>
          </p:nvPr>
        </p:nvSpPr>
        <p:spPr>
          <a:xfrm>
            <a:off x="336550" y="1273175"/>
            <a:ext cx="8394700" cy="1136196"/>
          </a:xfrm>
        </p:spPr>
        <p:txBody>
          <a:bodyPr/>
          <a:lstStyle/>
          <a:p>
            <a:r>
              <a:rPr lang="en-US" dirty="0" smtClean="0"/>
              <a:t>Scarce, but always seems to be available</a:t>
            </a:r>
          </a:p>
          <a:p>
            <a:r>
              <a:rPr lang="en-US" dirty="0" smtClean="0"/>
              <a:t>One of the widest doubled dies known</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A number of other varieties are much rarer</a:t>
            </a:r>
          </a:p>
          <a:p>
            <a:r>
              <a:rPr lang="en-US" dirty="0" smtClean="0"/>
              <a:t>This one is popular, because it can be found</a:t>
            </a:r>
            <a:endParaRPr lang="en-US"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29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10" y="2505304"/>
            <a:ext cx="4141838" cy="310896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138" y="2505304"/>
            <a:ext cx="4743718" cy="3108960"/>
          </a:xfrm>
          <a:prstGeom prst="rect">
            <a:avLst/>
          </a:prstGeom>
        </p:spPr>
      </p:pic>
      <p:sp>
        <p:nvSpPr>
          <p:cNvPr id="5" name="Right Arrow 4"/>
          <p:cNvSpPr/>
          <p:nvPr/>
        </p:nvSpPr>
        <p:spPr bwMode="auto">
          <a:xfrm rot="20768597">
            <a:off x="5868751" y="3950694"/>
            <a:ext cx="520263" cy="315310"/>
          </a:xfrm>
          <a:prstGeom prst="rightArrow">
            <a:avLst/>
          </a:prstGeom>
          <a:solidFill>
            <a:schemeClr val="tx1"/>
          </a:solidFill>
          <a:ln w="25400" cap="flat" cmpd="sng" algn="ctr">
            <a:solidFill>
              <a:srgbClr val="000000"/>
            </a:solidFill>
            <a:prstDash val="solid"/>
            <a:round/>
            <a:headEnd type="none" w="med" len="med"/>
            <a:tailEnd type="none" w="lg" len="sm"/>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Futura Hv" pitchFamily="34" charset="0"/>
            </a:endParaRPr>
          </a:p>
        </p:txBody>
      </p:sp>
      <p:sp>
        <p:nvSpPr>
          <p:cNvPr id="8" name="Right Arrow 7"/>
          <p:cNvSpPr/>
          <p:nvPr/>
        </p:nvSpPr>
        <p:spPr bwMode="auto">
          <a:xfrm rot="13186101">
            <a:off x="6459866" y="5378634"/>
            <a:ext cx="520263" cy="315310"/>
          </a:xfrm>
          <a:prstGeom prst="rightArrow">
            <a:avLst/>
          </a:prstGeom>
          <a:solidFill>
            <a:schemeClr val="tx1"/>
          </a:solidFill>
          <a:ln w="25400" cap="flat" cmpd="sng" algn="ctr">
            <a:solidFill>
              <a:srgbClr val="000000"/>
            </a:solidFill>
            <a:prstDash val="solid"/>
            <a:round/>
            <a:headEnd type="none" w="med" len="med"/>
            <a:tailEnd type="none" w="lg" len="sm"/>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Futura Hv" pitchFamily="34" charset="0"/>
            </a:endParaRPr>
          </a:p>
        </p:txBody>
      </p:sp>
      <p:sp>
        <p:nvSpPr>
          <p:cNvPr id="9" name="Right Arrow 8"/>
          <p:cNvSpPr/>
          <p:nvPr/>
        </p:nvSpPr>
        <p:spPr bwMode="auto">
          <a:xfrm rot="13186101">
            <a:off x="7837228" y="4429831"/>
            <a:ext cx="520263" cy="315310"/>
          </a:xfrm>
          <a:prstGeom prst="rightArrow">
            <a:avLst/>
          </a:prstGeom>
          <a:solidFill>
            <a:schemeClr val="tx1"/>
          </a:solidFill>
          <a:ln w="25400" cap="flat" cmpd="sng" algn="ctr">
            <a:solidFill>
              <a:srgbClr val="000000"/>
            </a:solidFill>
            <a:prstDash val="solid"/>
            <a:round/>
            <a:headEnd type="none" w="med" len="med"/>
            <a:tailEnd type="none" w="lg" len="sm"/>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Futura Hv" pitchFamily="34" charset="0"/>
            </a:endParaRPr>
          </a:p>
        </p:txBody>
      </p:sp>
      <p:sp>
        <p:nvSpPr>
          <p:cNvPr id="10" name="Right Arrow 9"/>
          <p:cNvSpPr/>
          <p:nvPr/>
        </p:nvSpPr>
        <p:spPr bwMode="auto">
          <a:xfrm rot="18906319">
            <a:off x="1415352" y="3870776"/>
            <a:ext cx="520263" cy="315310"/>
          </a:xfrm>
          <a:prstGeom prst="rightArrow">
            <a:avLst/>
          </a:prstGeom>
          <a:solidFill>
            <a:schemeClr val="tx1"/>
          </a:solidFill>
          <a:ln w="25400" cap="flat" cmpd="sng" algn="ctr">
            <a:solidFill>
              <a:srgbClr val="000000"/>
            </a:solidFill>
            <a:prstDash val="solid"/>
            <a:round/>
            <a:headEnd type="none" w="med" len="med"/>
            <a:tailEnd type="none" w="lg" len="sm"/>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Futura Hv" pitchFamily="34" charset="0"/>
            </a:endParaRPr>
          </a:p>
        </p:txBody>
      </p:sp>
      <p:sp>
        <p:nvSpPr>
          <p:cNvPr id="11" name="Right Arrow 10"/>
          <p:cNvSpPr/>
          <p:nvPr/>
        </p:nvSpPr>
        <p:spPr bwMode="auto">
          <a:xfrm rot="13186101">
            <a:off x="7410668" y="5264960"/>
            <a:ext cx="520263" cy="315310"/>
          </a:xfrm>
          <a:prstGeom prst="rightArrow">
            <a:avLst/>
          </a:prstGeom>
          <a:solidFill>
            <a:schemeClr val="tx1"/>
          </a:solidFill>
          <a:ln w="25400" cap="flat" cmpd="sng" algn="ctr">
            <a:solidFill>
              <a:srgbClr val="000000"/>
            </a:solidFill>
            <a:prstDash val="solid"/>
            <a:round/>
            <a:headEnd type="none" w="med" len="med"/>
            <a:tailEnd type="none" w="lg" len="sm"/>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Futura Hv" pitchFamily="34" charset="0"/>
            </a:endParaRPr>
          </a:p>
        </p:txBody>
      </p:sp>
      <p:sp>
        <p:nvSpPr>
          <p:cNvPr id="12" name="Right Arrow 11"/>
          <p:cNvSpPr/>
          <p:nvPr/>
        </p:nvSpPr>
        <p:spPr bwMode="auto">
          <a:xfrm rot="20768597">
            <a:off x="4759909" y="4381428"/>
            <a:ext cx="520263" cy="315310"/>
          </a:xfrm>
          <a:prstGeom prst="rightArrow">
            <a:avLst/>
          </a:prstGeom>
          <a:solidFill>
            <a:schemeClr val="tx1"/>
          </a:solidFill>
          <a:ln w="25400" cap="flat" cmpd="sng" algn="ctr">
            <a:solidFill>
              <a:srgbClr val="000000"/>
            </a:solidFill>
            <a:prstDash val="solid"/>
            <a:round/>
            <a:headEnd type="none" w="med" len="med"/>
            <a:tailEnd type="none" w="lg" len="sm"/>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Futura Hv" pitchFamily="34" charset="0"/>
            </a:endParaRPr>
          </a:p>
        </p:txBody>
      </p:sp>
      <p:sp>
        <p:nvSpPr>
          <p:cNvPr id="13" name="Right Arrow 12"/>
          <p:cNvSpPr/>
          <p:nvPr/>
        </p:nvSpPr>
        <p:spPr bwMode="auto">
          <a:xfrm rot="20229454">
            <a:off x="4302550" y="5277329"/>
            <a:ext cx="520263" cy="315310"/>
          </a:xfrm>
          <a:prstGeom prst="rightArrow">
            <a:avLst/>
          </a:prstGeom>
          <a:solidFill>
            <a:schemeClr val="tx1"/>
          </a:solidFill>
          <a:ln w="25400" cap="flat" cmpd="sng" algn="ctr">
            <a:solidFill>
              <a:srgbClr val="000000"/>
            </a:solidFill>
            <a:prstDash val="solid"/>
            <a:round/>
            <a:headEnd type="none" w="med" len="med"/>
            <a:tailEnd type="none" w="lg" len="sm"/>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Futura Hv" pitchFamily="34" charset="0"/>
            </a:endParaRPr>
          </a:p>
        </p:txBody>
      </p:sp>
      <p:sp>
        <p:nvSpPr>
          <p:cNvPr id="14" name="Right Arrow 13"/>
          <p:cNvSpPr/>
          <p:nvPr/>
        </p:nvSpPr>
        <p:spPr bwMode="auto">
          <a:xfrm rot="15123708">
            <a:off x="3132046" y="4898019"/>
            <a:ext cx="520263" cy="315310"/>
          </a:xfrm>
          <a:prstGeom prst="rightArrow">
            <a:avLst/>
          </a:prstGeom>
          <a:solidFill>
            <a:schemeClr val="tx1"/>
          </a:solidFill>
          <a:ln w="25400" cap="flat" cmpd="sng" algn="ctr">
            <a:solidFill>
              <a:srgbClr val="000000"/>
            </a:solidFill>
            <a:prstDash val="solid"/>
            <a:round/>
            <a:headEnd type="none" w="med" len="med"/>
            <a:tailEnd type="none" w="lg" len="sm"/>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Futura Hv" pitchFamily="34" charset="0"/>
            </a:endParaRPr>
          </a:p>
        </p:txBody>
      </p:sp>
    </p:spTree>
    <p:extLst>
      <p:ext uri="{BB962C8B-B14F-4D97-AF65-F5344CB8AC3E}">
        <p14:creationId xmlns:p14="http://schemas.microsoft.com/office/powerpoint/2010/main" val="123259487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Rot="1" noChangeArrowheads="1"/>
          </p:cNvSpPr>
          <p:nvPr>
            <p:ph type="body" sz="half" idx="1"/>
          </p:nvPr>
        </p:nvSpPr>
        <p:spPr>
          <a:xfrm>
            <a:off x="301625" y="1676400"/>
            <a:ext cx="4426006" cy="3861758"/>
          </a:xfrm>
        </p:spPr>
        <p:txBody>
          <a:bodyPr/>
          <a:lstStyle/>
          <a:p>
            <a:pPr eaLnBrk="1" hangingPunct="1">
              <a:defRPr/>
            </a:pPr>
            <a:r>
              <a:rPr lang="en-US" dirty="0" smtClean="0">
                <a:latin typeface="Arial" panose="020B0604020202020204" pitchFamily="34" charset="0"/>
                <a:cs typeface="Arial" panose="020B0604020202020204" pitchFamily="34" charset="0"/>
              </a:rPr>
              <a:t>CC Mintages kept deliberately low for domestic coinage</a:t>
            </a:r>
          </a:p>
          <a:p>
            <a:pPr lvl="1">
              <a:defRPr/>
            </a:pPr>
            <a:r>
              <a:rPr lang="en-US" sz="2600" dirty="0" smtClean="0">
                <a:latin typeface="Arial" panose="020B0604020202020204" pitchFamily="34" charset="0"/>
                <a:cs typeface="Arial" panose="020B0604020202020204" pitchFamily="34" charset="0"/>
              </a:rPr>
              <a:t>Politics!  What else?</a:t>
            </a:r>
          </a:p>
          <a:p>
            <a:pPr lvl="1">
              <a:defRPr/>
            </a:pPr>
            <a:endParaRPr lang="en-US" sz="2600" dirty="0" smtClean="0">
              <a:latin typeface="Arial" panose="020B0604020202020204" pitchFamily="34" charset="0"/>
              <a:cs typeface="Arial" panose="020B0604020202020204" pitchFamily="34" charset="0"/>
            </a:endParaRPr>
          </a:p>
          <a:p>
            <a:pPr>
              <a:defRPr/>
            </a:pPr>
            <a:r>
              <a:rPr lang="en-US" dirty="0" smtClean="0">
                <a:latin typeface="Arial" panose="020B0604020202020204" pitchFamily="34" charset="0"/>
                <a:cs typeface="Arial" panose="020B0604020202020204" pitchFamily="34" charset="0"/>
              </a:rPr>
              <a:t>Many early CC coins are very scarce to very rare</a:t>
            </a:r>
          </a:p>
          <a:p>
            <a:pPr>
              <a:defRPr/>
            </a:pPr>
            <a:endParaRPr lang="en-US" dirty="0" smtClean="0">
              <a:latin typeface="Arial" panose="020B0604020202020204" pitchFamily="34" charset="0"/>
              <a:cs typeface="Arial" panose="020B0604020202020204" pitchFamily="34" charset="0"/>
            </a:endParaRPr>
          </a:p>
          <a:p>
            <a:pPr eaLnBrk="1" hangingPunct="1">
              <a:defRPr/>
            </a:pPr>
            <a:endParaRPr lang="en-US" dirty="0" smtClean="0"/>
          </a:p>
          <a:p>
            <a:pPr eaLnBrk="1" hangingPunct="1">
              <a:defRPr/>
            </a:pPr>
            <a:endParaRPr lang="en-US" dirty="0" smtClean="0"/>
          </a:p>
        </p:txBody>
      </p:sp>
      <p:sp>
        <p:nvSpPr>
          <p:cNvPr id="2" name="Title 1"/>
          <p:cNvSpPr>
            <a:spLocks noGrp="1"/>
          </p:cNvSpPr>
          <p:nvPr>
            <p:ph type="title"/>
          </p:nvPr>
        </p:nvSpPr>
        <p:spPr/>
        <p:txBody>
          <a:bodyPr/>
          <a:lstStyle/>
          <a:p>
            <a:r>
              <a:rPr lang="en-US" dirty="0" smtClean="0"/>
              <a:t>The early years</a:t>
            </a:r>
            <a:endParaRPr lang="en-US" dirty="0"/>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saturation sat="70000"/>
                    </a14:imgEffect>
                    <a14:imgEffect>
                      <a14:brightnessContrast contrast="30000"/>
                    </a14:imgEffect>
                  </a14:imgLayer>
                </a14:imgProps>
              </a:ext>
              <a:ext uri="{28A0092B-C50C-407E-A947-70E740481C1C}">
                <a14:useLocalDpi xmlns:a14="http://schemas.microsoft.com/office/drawing/2010/main" val="0"/>
              </a:ext>
            </a:extLst>
          </a:blip>
          <a:stretch>
            <a:fillRect/>
          </a:stretch>
        </p:blipFill>
        <p:spPr>
          <a:xfrm>
            <a:off x="4887288" y="3369297"/>
            <a:ext cx="2270859" cy="2286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3850" y="4131568"/>
            <a:ext cx="2353900" cy="2377440"/>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saturation sat="50000"/>
                    </a14:imgEffect>
                    <a14:imgEffect>
                      <a14:brightnessContrast bright="30000" contrast="10000"/>
                    </a14:imgEffect>
                  </a14:imgLayer>
                </a14:imgProps>
              </a:ext>
              <a:ext uri="{28A0092B-C50C-407E-A947-70E740481C1C}">
                <a14:useLocalDpi xmlns:a14="http://schemas.microsoft.com/office/drawing/2010/main" val="0"/>
              </a:ext>
            </a:extLst>
          </a:blip>
          <a:stretch>
            <a:fillRect/>
          </a:stretch>
        </p:blipFill>
        <p:spPr>
          <a:xfrm>
            <a:off x="6811170" y="1631937"/>
            <a:ext cx="1719260" cy="1737360"/>
          </a:xfrm>
          <a:prstGeom prst="rect">
            <a:avLst/>
          </a:prstGeom>
        </p:spPr>
      </p:pic>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saturation sat="50000"/>
                    </a14:imgEffect>
                    <a14:imgEffect>
                      <a14:brightnessContrast bright="30000" contrast="10000"/>
                    </a14:imgEffect>
                  </a14:imgLayer>
                </a14:imgProps>
              </a:ext>
              <a:ext uri="{28A0092B-C50C-407E-A947-70E740481C1C}">
                <a14:useLocalDpi xmlns:a14="http://schemas.microsoft.com/office/drawing/2010/main" val="0"/>
              </a:ext>
            </a:extLst>
          </a:blip>
          <a:stretch>
            <a:fillRect/>
          </a:stretch>
        </p:blipFill>
        <p:spPr>
          <a:xfrm>
            <a:off x="5250725" y="1348358"/>
            <a:ext cx="1747765" cy="1737360"/>
          </a:xfrm>
          <a:prstGeom prst="rect">
            <a:avLst/>
          </a:prstGeom>
        </p:spPr>
      </p:pic>
    </p:spTree>
    <p:extLst>
      <p:ext uri="{BB962C8B-B14F-4D97-AF65-F5344CB8AC3E}">
        <p14:creationId xmlns:p14="http://schemas.microsoft.com/office/powerpoint/2010/main" val="39180801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 Dollar Sub-types</a:t>
            </a: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351" y="1256939"/>
            <a:ext cx="1761762" cy="2139282"/>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443" y="1256939"/>
            <a:ext cx="1483696" cy="2139282"/>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4361" y="1270884"/>
            <a:ext cx="1461872" cy="2125337"/>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351" y="3504221"/>
            <a:ext cx="1757702" cy="2238141"/>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4361" y="3504220"/>
            <a:ext cx="1496938" cy="2238141"/>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0371" y="3504220"/>
            <a:ext cx="1524028" cy="2238141"/>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6759" y="3504259"/>
            <a:ext cx="1447800" cy="2238102"/>
          </a:xfrm>
          <a:prstGeom prst="rect">
            <a:avLst/>
          </a:prstGeom>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96759" y="1270884"/>
            <a:ext cx="1447800" cy="2125337"/>
          </a:xfrm>
          <a:prstGeom prst="rect">
            <a:avLst/>
          </a:prstGeom>
        </p:spPr>
      </p:pic>
      <p:sp>
        <p:nvSpPr>
          <p:cNvPr id="31" name="TextBox 30"/>
          <p:cNvSpPr txBox="1"/>
          <p:nvPr/>
        </p:nvSpPr>
        <p:spPr>
          <a:xfrm>
            <a:off x="0" y="2215599"/>
            <a:ext cx="1134862" cy="461665"/>
          </a:xfrm>
          <a:prstGeom prst="rect">
            <a:avLst/>
          </a:prstGeom>
          <a:noFill/>
        </p:spPr>
        <p:txBody>
          <a:bodyPr wrap="none" rtlCol="0">
            <a:spAutoFit/>
          </a:bodyPr>
          <a:lstStyle/>
          <a:p>
            <a:pPr algn="l"/>
            <a:r>
              <a:rPr lang="en-US" b="1" dirty="0" smtClean="0">
                <a:solidFill>
                  <a:schemeClr val="bg2"/>
                </a:solidFill>
                <a:latin typeface="Arial" panose="020B0604020202020204" pitchFamily="34" charset="0"/>
                <a:cs typeface="Arial" panose="020B0604020202020204" pitchFamily="34" charset="0"/>
              </a:rPr>
              <a:t>Type I </a:t>
            </a:r>
            <a:endParaRPr lang="en-US" b="1" dirty="0">
              <a:solidFill>
                <a:schemeClr val="bg2"/>
              </a:solidFill>
              <a:latin typeface="Arial" panose="020B0604020202020204" pitchFamily="34" charset="0"/>
              <a:cs typeface="Arial" panose="020B0604020202020204" pitchFamily="34" charset="0"/>
            </a:endParaRPr>
          </a:p>
        </p:txBody>
      </p:sp>
      <p:sp>
        <p:nvSpPr>
          <p:cNvPr id="32" name="TextBox 31"/>
          <p:cNvSpPr txBox="1"/>
          <p:nvPr/>
        </p:nvSpPr>
        <p:spPr>
          <a:xfrm>
            <a:off x="-42480" y="4354881"/>
            <a:ext cx="1219821" cy="461665"/>
          </a:xfrm>
          <a:prstGeom prst="rect">
            <a:avLst/>
          </a:prstGeom>
          <a:noFill/>
        </p:spPr>
        <p:txBody>
          <a:bodyPr wrap="none" rtlCol="0">
            <a:spAutoFit/>
          </a:bodyPr>
          <a:lstStyle/>
          <a:p>
            <a:pPr algn="l"/>
            <a:r>
              <a:rPr lang="en-US" b="1" dirty="0" smtClean="0">
                <a:solidFill>
                  <a:schemeClr val="bg2"/>
                </a:solidFill>
                <a:latin typeface="Arial" panose="020B0604020202020204" pitchFamily="34" charset="0"/>
                <a:cs typeface="Arial" panose="020B0604020202020204" pitchFamily="34" charset="0"/>
              </a:rPr>
              <a:t>Type II </a:t>
            </a:r>
            <a:endParaRPr lang="en-US" b="1" dirty="0">
              <a:solidFill>
                <a:schemeClr val="bg2"/>
              </a:solidFill>
              <a:latin typeface="Arial" panose="020B0604020202020204" pitchFamily="34" charset="0"/>
              <a:cs typeface="Arial" panose="020B0604020202020204" pitchFamily="34" charset="0"/>
            </a:endParaRPr>
          </a:p>
        </p:txBody>
      </p:sp>
      <p:sp>
        <p:nvSpPr>
          <p:cNvPr id="33" name="TextBox 32"/>
          <p:cNvSpPr txBox="1"/>
          <p:nvPr/>
        </p:nvSpPr>
        <p:spPr>
          <a:xfrm>
            <a:off x="8009138" y="2215598"/>
            <a:ext cx="1134862" cy="461665"/>
          </a:xfrm>
          <a:prstGeom prst="rect">
            <a:avLst/>
          </a:prstGeom>
          <a:noFill/>
        </p:spPr>
        <p:txBody>
          <a:bodyPr wrap="none" rtlCol="0">
            <a:spAutoFit/>
          </a:bodyPr>
          <a:lstStyle/>
          <a:p>
            <a:pPr algn="l"/>
            <a:r>
              <a:rPr lang="en-US" b="1" dirty="0" smtClean="0">
                <a:solidFill>
                  <a:schemeClr val="bg2"/>
                </a:solidFill>
                <a:latin typeface="Arial" panose="020B0604020202020204" pitchFamily="34" charset="0"/>
                <a:cs typeface="Arial" panose="020B0604020202020204" pitchFamily="34" charset="0"/>
              </a:rPr>
              <a:t>Type I </a:t>
            </a:r>
            <a:endParaRPr lang="en-US" b="1" dirty="0">
              <a:solidFill>
                <a:schemeClr val="bg2"/>
              </a:solidFill>
              <a:latin typeface="Arial" panose="020B0604020202020204" pitchFamily="34" charset="0"/>
              <a:cs typeface="Arial" panose="020B0604020202020204" pitchFamily="34" charset="0"/>
            </a:endParaRPr>
          </a:p>
        </p:txBody>
      </p:sp>
      <p:sp>
        <p:nvSpPr>
          <p:cNvPr id="34" name="TextBox 33"/>
          <p:cNvSpPr txBox="1"/>
          <p:nvPr/>
        </p:nvSpPr>
        <p:spPr>
          <a:xfrm>
            <a:off x="7966658" y="4354880"/>
            <a:ext cx="1219821" cy="461665"/>
          </a:xfrm>
          <a:prstGeom prst="rect">
            <a:avLst/>
          </a:prstGeom>
          <a:noFill/>
        </p:spPr>
        <p:txBody>
          <a:bodyPr wrap="none" rtlCol="0">
            <a:spAutoFit/>
          </a:bodyPr>
          <a:lstStyle/>
          <a:p>
            <a:pPr algn="l"/>
            <a:r>
              <a:rPr lang="en-US" b="1" dirty="0" smtClean="0">
                <a:solidFill>
                  <a:schemeClr val="bg2"/>
                </a:solidFill>
                <a:latin typeface="Arial" panose="020B0604020202020204" pitchFamily="34" charset="0"/>
                <a:cs typeface="Arial" panose="020B0604020202020204" pitchFamily="34" charset="0"/>
              </a:rPr>
              <a:t>Type II </a:t>
            </a:r>
            <a:endParaRPr lang="en-US" b="1" dirty="0">
              <a:solidFill>
                <a:schemeClr val="bg2"/>
              </a:solidFill>
              <a:latin typeface="Arial" panose="020B0604020202020204" pitchFamily="34" charset="0"/>
              <a:cs typeface="Arial" panose="020B0604020202020204" pitchFamily="34" charset="0"/>
            </a:endParaRPr>
          </a:p>
        </p:txBody>
      </p:sp>
      <p:sp>
        <p:nvSpPr>
          <p:cNvPr id="15" name="TextBox 14"/>
          <p:cNvSpPr txBox="1"/>
          <p:nvPr/>
        </p:nvSpPr>
        <p:spPr>
          <a:xfrm>
            <a:off x="0" y="5929418"/>
            <a:ext cx="971741" cy="461665"/>
          </a:xfrm>
          <a:prstGeom prst="rect">
            <a:avLst/>
          </a:prstGeom>
          <a:noFill/>
        </p:spPr>
        <p:txBody>
          <a:bodyPr wrap="none" rtlCol="0">
            <a:spAutoFit/>
          </a:bodyPr>
          <a:lstStyle/>
          <a:p>
            <a:pPr algn="l"/>
            <a:r>
              <a:rPr lang="en-US" b="1" dirty="0" smtClean="0">
                <a:solidFill>
                  <a:schemeClr val="bg2"/>
                </a:solidFill>
                <a:latin typeface="Arial" panose="020B0604020202020204" pitchFamily="34" charset="0"/>
                <a:cs typeface="Arial" panose="020B0604020202020204" pitchFamily="34" charset="0"/>
              </a:rPr>
              <a:t>Note:</a:t>
            </a:r>
            <a:endParaRPr lang="en-US" b="1" dirty="0">
              <a:solidFill>
                <a:schemeClr val="bg2"/>
              </a:solidFill>
              <a:latin typeface="Arial" panose="020B0604020202020204" pitchFamily="34" charset="0"/>
              <a:cs typeface="Arial" panose="020B0604020202020204" pitchFamily="34" charset="0"/>
            </a:endParaRPr>
          </a:p>
        </p:txBody>
      </p:sp>
      <p:sp>
        <p:nvSpPr>
          <p:cNvPr id="16" name="TextBox 15"/>
          <p:cNvSpPr txBox="1"/>
          <p:nvPr/>
        </p:nvSpPr>
        <p:spPr>
          <a:xfrm>
            <a:off x="1095453" y="5775206"/>
            <a:ext cx="1719599" cy="707886"/>
          </a:xfrm>
          <a:prstGeom prst="rect">
            <a:avLst/>
          </a:prstGeom>
          <a:noFill/>
        </p:spPr>
        <p:txBody>
          <a:bodyPr wrap="square" rtlCol="0">
            <a:spAutoFit/>
          </a:bodyPr>
          <a:lstStyle/>
          <a:p>
            <a:r>
              <a:rPr lang="en-US" sz="2000" b="1" dirty="0" smtClean="0">
                <a:solidFill>
                  <a:schemeClr val="bg2"/>
                </a:solidFill>
                <a:latin typeface="Arial" panose="020B0604020202020204" pitchFamily="34" charset="0"/>
                <a:cs typeface="Arial" panose="020B0604020202020204" pitchFamily="34" charset="0"/>
              </a:rPr>
              <a:t>Ribbon tips direction</a:t>
            </a:r>
          </a:p>
        </p:txBody>
      </p:sp>
      <p:sp>
        <p:nvSpPr>
          <p:cNvPr id="17" name="TextBox 16"/>
          <p:cNvSpPr txBox="1"/>
          <p:nvPr/>
        </p:nvSpPr>
        <p:spPr>
          <a:xfrm>
            <a:off x="2749398" y="5775205"/>
            <a:ext cx="1719599" cy="707886"/>
          </a:xfrm>
          <a:prstGeom prst="rect">
            <a:avLst/>
          </a:prstGeom>
          <a:noFill/>
        </p:spPr>
        <p:txBody>
          <a:bodyPr wrap="square" rtlCol="0">
            <a:spAutoFit/>
          </a:bodyPr>
          <a:lstStyle/>
          <a:p>
            <a:r>
              <a:rPr lang="en-US" sz="2000" b="1" dirty="0" smtClean="0">
                <a:solidFill>
                  <a:schemeClr val="bg2"/>
                </a:solidFill>
                <a:latin typeface="Arial" panose="020B0604020202020204" pitchFamily="34" charset="0"/>
                <a:cs typeface="Arial" panose="020B0604020202020204" pitchFamily="34" charset="0"/>
              </a:rPr>
              <a:t>Number of fingers</a:t>
            </a:r>
          </a:p>
        </p:txBody>
      </p:sp>
      <p:sp>
        <p:nvSpPr>
          <p:cNvPr id="18" name="TextBox 17"/>
          <p:cNvSpPr txBox="1"/>
          <p:nvPr/>
        </p:nvSpPr>
        <p:spPr>
          <a:xfrm>
            <a:off x="4799574" y="5775205"/>
            <a:ext cx="1719599" cy="707886"/>
          </a:xfrm>
          <a:prstGeom prst="rect">
            <a:avLst/>
          </a:prstGeom>
          <a:noFill/>
        </p:spPr>
        <p:txBody>
          <a:bodyPr wrap="square" rtlCol="0">
            <a:spAutoFit/>
          </a:bodyPr>
          <a:lstStyle/>
          <a:p>
            <a:r>
              <a:rPr lang="en-US" sz="2000" b="1" dirty="0" smtClean="0">
                <a:solidFill>
                  <a:schemeClr val="bg2"/>
                </a:solidFill>
                <a:latin typeface="Arial" panose="020B0604020202020204" pitchFamily="34" charset="0"/>
                <a:cs typeface="Arial" panose="020B0604020202020204" pitchFamily="34" charset="0"/>
              </a:rPr>
              <a:t>Inside of right claw</a:t>
            </a:r>
          </a:p>
        </p:txBody>
      </p:sp>
      <p:sp>
        <p:nvSpPr>
          <p:cNvPr id="19" name="TextBox 18"/>
          <p:cNvSpPr txBox="1"/>
          <p:nvPr/>
        </p:nvSpPr>
        <p:spPr>
          <a:xfrm>
            <a:off x="6452139" y="5775204"/>
            <a:ext cx="1719599" cy="707886"/>
          </a:xfrm>
          <a:prstGeom prst="rect">
            <a:avLst/>
          </a:prstGeom>
          <a:noFill/>
        </p:spPr>
        <p:txBody>
          <a:bodyPr wrap="square" rtlCol="0">
            <a:spAutoFit/>
          </a:bodyPr>
          <a:lstStyle/>
          <a:p>
            <a:r>
              <a:rPr lang="en-US" sz="2000" b="1" dirty="0" smtClean="0">
                <a:solidFill>
                  <a:schemeClr val="bg2"/>
                </a:solidFill>
                <a:latin typeface="Arial" panose="020B0604020202020204" pitchFamily="34" charset="0"/>
                <a:cs typeface="Arial" panose="020B0604020202020204" pitchFamily="34" charset="0"/>
              </a:rPr>
              <a:t>Arrow and 420 position</a:t>
            </a:r>
          </a:p>
        </p:txBody>
      </p:sp>
    </p:spTree>
    <p:extLst>
      <p:ext uri="{BB962C8B-B14F-4D97-AF65-F5344CB8AC3E}">
        <p14:creationId xmlns:p14="http://schemas.microsoft.com/office/powerpoint/2010/main" val="301723697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 Dollar hub combinations</a:t>
            </a:r>
            <a:endParaRPr lang="en-US" dirty="0"/>
          </a:p>
        </p:txBody>
      </p:sp>
      <p:sp>
        <p:nvSpPr>
          <p:cNvPr id="3" name="Content Placeholder 2"/>
          <p:cNvSpPr>
            <a:spLocks noGrp="1"/>
          </p:cNvSpPr>
          <p:nvPr>
            <p:ph idx="1"/>
          </p:nvPr>
        </p:nvSpPr>
        <p:spPr>
          <a:xfrm>
            <a:off x="336550" y="1273173"/>
            <a:ext cx="8394700" cy="5335469"/>
          </a:xfrm>
        </p:spPr>
        <p:txBody>
          <a:bodyPr/>
          <a:lstStyle/>
          <a:p>
            <a:r>
              <a:rPr lang="en-US" dirty="0" smtClean="0"/>
              <a:t>Overlaps among 1875 and 1876 issues</a:t>
            </a:r>
          </a:p>
          <a:p>
            <a:endParaRPr lang="en-US" dirty="0"/>
          </a:p>
          <a:p>
            <a:endParaRPr lang="en-US" dirty="0" smtClean="0"/>
          </a:p>
          <a:p>
            <a:endParaRPr lang="en-US" dirty="0"/>
          </a:p>
          <a:p>
            <a:endParaRPr lang="en-US" dirty="0" smtClean="0"/>
          </a:p>
          <a:p>
            <a:endParaRPr lang="en-US" dirty="0"/>
          </a:p>
          <a:p>
            <a:endParaRPr lang="en-US" dirty="0" smtClean="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31</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900035172"/>
              </p:ext>
            </p:extLst>
          </p:nvPr>
        </p:nvGraphicFramePr>
        <p:xfrm>
          <a:off x="774700" y="2228850"/>
          <a:ext cx="7278690" cy="1978660"/>
        </p:xfrm>
        <a:graphic>
          <a:graphicData uri="http://schemas.openxmlformats.org/drawingml/2006/table">
            <a:tbl>
              <a:tblPr/>
              <a:tblGrid>
                <a:gridCol w="2706688"/>
                <a:gridCol w="2357437"/>
                <a:gridCol w="2214565"/>
              </a:tblGrid>
              <a:tr h="698500">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en-US" sz="26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Type I / 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en-US" sz="26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Type I / II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en-US" sz="26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Type II / II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945918">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smtClean="0">
                          <a:ln>
                            <a:noFill/>
                          </a:ln>
                          <a:solidFill>
                            <a:schemeClr val="bg2"/>
                          </a:solidFill>
                          <a:effectLst/>
                          <a:latin typeface="Arial" panose="020B0604020202020204" pitchFamily="34" charset="0"/>
                          <a:cs typeface="Arial" panose="020B0604020202020204" pitchFamily="34" charset="0"/>
                        </a:rPr>
                        <a:t>1873CC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smtClean="0">
                          <a:ln>
                            <a:noFill/>
                          </a:ln>
                          <a:solidFill>
                            <a:schemeClr val="bg2"/>
                          </a:solidFill>
                          <a:effectLst/>
                          <a:latin typeface="Arial" panose="020B0604020202020204" pitchFamily="34" charset="0"/>
                          <a:cs typeface="Arial" panose="020B0604020202020204" pitchFamily="34" charset="0"/>
                        </a:rPr>
                        <a:t>1874CC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smtClean="0">
                          <a:ln>
                            <a:noFill/>
                          </a:ln>
                          <a:solidFill>
                            <a:schemeClr val="bg2"/>
                          </a:solidFill>
                          <a:effectLst/>
                          <a:latin typeface="Arial" panose="020B0604020202020204" pitchFamily="34" charset="0"/>
                          <a:cs typeface="Arial" panose="020B0604020202020204" pitchFamily="34" charset="0"/>
                        </a:rPr>
                        <a:t>1875CC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smtClean="0">
                          <a:ln>
                            <a:noFill/>
                          </a:ln>
                          <a:solidFill>
                            <a:schemeClr val="bg2"/>
                          </a:solidFill>
                          <a:effectLst/>
                          <a:latin typeface="Arial" panose="020B0604020202020204" pitchFamily="34" charset="0"/>
                          <a:cs typeface="Arial" panose="020B0604020202020204" pitchFamily="34" charset="0"/>
                        </a:rPr>
                        <a:t>1875CC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smtClean="0">
                          <a:ln>
                            <a:noFill/>
                          </a:ln>
                          <a:solidFill>
                            <a:schemeClr val="bg2"/>
                          </a:solidFill>
                          <a:effectLst/>
                          <a:latin typeface="Arial" panose="020B0604020202020204" pitchFamily="34" charset="0"/>
                          <a:cs typeface="Arial" panose="020B0604020202020204" pitchFamily="34" charset="0"/>
                        </a:rPr>
                        <a:t>1876CC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smtClean="0">
                          <a:ln>
                            <a:noFill/>
                          </a:ln>
                          <a:solidFill>
                            <a:schemeClr val="bg2"/>
                          </a:solidFill>
                          <a:effectLst/>
                          <a:latin typeface="Arial" panose="020B0604020202020204" pitchFamily="34" charset="0"/>
                          <a:cs typeface="Arial" panose="020B0604020202020204" pitchFamily="34" charset="0"/>
                        </a:rPr>
                        <a:t>1877CC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smtClean="0">
                          <a:ln>
                            <a:noFill/>
                          </a:ln>
                          <a:solidFill>
                            <a:schemeClr val="bg2"/>
                          </a:solidFill>
                          <a:effectLst/>
                          <a:latin typeface="Arial" panose="020B0604020202020204" pitchFamily="34" charset="0"/>
                          <a:cs typeface="Arial" panose="020B0604020202020204" pitchFamily="34" charset="0"/>
                        </a:rPr>
                        <a:t>1878CC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E5EB"/>
                    </a:solidFill>
                  </a:tcPr>
                </a:tc>
              </a:tr>
            </a:tbl>
          </a:graphicData>
        </a:graphic>
      </p:graphicFrame>
    </p:spTree>
    <p:extLst>
      <p:ext uri="{BB962C8B-B14F-4D97-AF65-F5344CB8AC3E}">
        <p14:creationId xmlns:p14="http://schemas.microsoft.com/office/powerpoint/2010/main" val="264074467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Carson City Liberty Seated silver coins from 1870 to 1878 are very widely collected</a:t>
            </a:r>
          </a:p>
          <a:p>
            <a:pPr>
              <a:spcBef>
                <a:spcPts val="1200"/>
              </a:spcBef>
            </a:pPr>
            <a:r>
              <a:rPr lang="en-US" dirty="0" smtClean="0"/>
              <a:t>Many of the early issues 1870-1874 have small mintages and most are scarce to rare today</a:t>
            </a:r>
          </a:p>
          <a:p>
            <a:pPr>
              <a:spcBef>
                <a:spcPts val="1200"/>
              </a:spcBef>
            </a:pPr>
            <a:r>
              <a:rPr lang="en-US" dirty="0" smtClean="0"/>
              <a:t>Obtaining the early coins in original and problem-free condition is very difficult</a:t>
            </a:r>
          </a:p>
          <a:p>
            <a:pPr>
              <a:spcBef>
                <a:spcPts val="1200"/>
              </a:spcBef>
            </a:pPr>
            <a:r>
              <a:rPr lang="en-US" dirty="0" smtClean="0"/>
              <a:t>Many problem pieces are third-party graded as “market acceptable” but command far less than choice pieces</a:t>
            </a:r>
          </a:p>
          <a:p>
            <a:pPr>
              <a:spcBef>
                <a:spcPts val="1200"/>
              </a:spcBef>
            </a:pPr>
            <a:r>
              <a:rPr lang="en-US" dirty="0" smtClean="0"/>
              <a:t>Two 1873-CC No Arrows issues are </a:t>
            </a:r>
            <a:r>
              <a:rPr lang="en-US" dirty="0"/>
              <a:t>uncollectable</a:t>
            </a:r>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32</a:t>
            </a:fld>
            <a:endParaRPr lang="en-US" dirty="0"/>
          </a:p>
        </p:txBody>
      </p:sp>
    </p:spTree>
    <p:extLst>
      <p:ext uri="{BB962C8B-B14F-4D97-AF65-F5344CB8AC3E}">
        <p14:creationId xmlns:p14="http://schemas.microsoft.com/office/powerpoint/2010/main" val="189399568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smtClean="0"/>
              <a:t>www.LSCCweb.org</a:t>
            </a:r>
            <a:endParaRPr lang="en-US" dirty="0"/>
          </a:p>
        </p:txBody>
      </p:sp>
      <p:sp>
        <p:nvSpPr>
          <p:cNvPr id="3" name="Title 1"/>
          <p:cNvSpPr txBox="1">
            <a:spLocks/>
          </p:cNvSpPr>
          <p:nvPr/>
        </p:nvSpPr>
        <p:spPr bwMode="black">
          <a:xfrm>
            <a:off x="1243013" y="359005"/>
            <a:ext cx="6858000" cy="138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t" anchorCtr="0" compatLnSpc="1">
            <a:prstTxWarp prst="textNoShape">
              <a:avLst/>
            </a:prstTxWarp>
          </a:bodyPr>
          <a:lstStyle>
            <a:lvl1pPr algn="ctr" rtl="0" eaLnBrk="1" fontAlgn="base" hangingPunct="1">
              <a:spcBef>
                <a:spcPct val="0"/>
              </a:spcBef>
              <a:spcAft>
                <a:spcPct val="0"/>
              </a:spcAft>
              <a:defRPr sz="3600" b="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000">
                <a:solidFill>
                  <a:schemeClr val="tx1"/>
                </a:solidFill>
                <a:latin typeface="Futura Hv" pitchFamily="34" charset="0"/>
              </a:defRPr>
            </a:lvl2pPr>
            <a:lvl3pPr algn="l" rtl="0" eaLnBrk="1" fontAlgn="base" hangingPunct="1">
              <a:spcBef>
                <a:spcPct val="0"/>
              </a:spcBef>
              <a:spcAft>
                <a:spcPct val="0"/>
              </a:spcAft>
              <a:defRPr sz="3000">
                <a:solidFill>
                  <a:schemeClr val="tx1"/>
                </a:solidFill>
                <a:latin typeface="Futura Hv" pitchFamily="34" charset="0"/>
              </a:defRPr>
            </a:lvl3pPr>
            <a:lvl4pPr algn="l" rtl="0" eaLnBrk="1" fontAlgn="base" hangingPunct="1">
              <a:spcBef>
                <a:spcPct val="0"/>
              </a:spcBef>
              <a:spcAft>
                <a:spcPct val="0"/>
              </a:spcAft>
              <a:defRPr sz="3000">
                <a:solidFill>
                  <a:schemeClr val="tx1"/>
                </a:solidFill>
                <a:latin typeface="Futura Hv" pitchFamily="34" charset="0"/>
              </a:defRPr>
            </a:lvl4pPr>
            <a:lvl5pPr algn="l" rtl="0" eaLnBrk="1" fontAlgn="base" hangingPunct="1">
              <a:spcBef>
                <a:spcPct val="0"/>
              </a:spcBef>
              <a:spcAft>
                <a:spcPct val="0"/>
              </a:spcAft>
              <a:defRPr sz="3000">
                <a:solidFill>
                  <a:schemeClr val="tx1"/>
                </a:solidFill>
                <a:latin typeface="Futura Hv" pitchFamily="34" charset="0"/>
              </a:defRPr>
            </a:lvl5pPr>
            <a:lvl6pPr marL="457200" algn="l" rtl="0" eaLnBrk="1" fontAlgn="base" hangingPunct="1">
              <a:spcBef>
                <a:spcPct val="0"/>
              </a:spcBef>
              <a:spcAft>
                <a:spcPct val="0"/>
              </a:spcAft>
              <a:defRPr sz="3000">
                <a:solidFill>
                  <a:schemeClr val="tx1"/>
                </a:solidFill>
                <a:latin typeface="Futura Hv" pitchFamily="34" charset="0"/>
              </a:defRPr>
            </a:lvl6pPr>
            <a:lvl7pPr marL="914400" algn="l" rtl="0" eaLnBrk="1" fontAlgn="base" hangingPunct="1">
              <a:spcBef>
                <a:spcPct val="0"/>
              </a:spcBef>
              <a:spcAft>
                <a:spcPct val="0"/>
              </a:spcAft>
              <a:defRPr sz="3000">
                <a:solidFill>
                  <a:schemeClr val="tx1"/>
                </a:solidFill>
                <a:latin typeface="Futura Hv" pitchFamily="34" charset="0"/>
              </a:defRPr>
            </a:lvl7pPr>
            <a:lvl8pPr marL="1371600" algn="l" rtl="0" eaLnBrk="1" fontAlgn="base" hangingPunct="1">
              <a:spcBef>
                <a:spcPct val="0"/>
              </a:spcBef>
              <a:spcAft>
                <a:spcPct val="0"/>
              </a:spcAft>
              <a:defRPr sz="3000">
                <a:solidFill>
                  <a:schemeClr val="tx1"/>
                </a:solidFill>
                <a:latin typeface="Futura Hv" pitchFamily="34" charset="0"/>
              </a:defRPr>
            </a:lvl8pPr>
            <a:lvl9pPr marL="1828800" algn="l" rtl="0" eaLnBrk="1" fontAlgn="base" hangingPunct="1">
              <a:spcBef>
                <a:spcPct val="0"/>
              </a:spcBef>
              <a:spcAft>
                <a:spcPct val="0"/>
              </a:spcAft>
              <a:defRPr sz="3000">
                <a:solidFill>
                  <a:schemeClr val="tx1"/>
                </a:solidFill>
                <a:latin typeface="Futura Hv" pitchFamily="34" charset="0"/>
              </a:defRPr>
            </a:lvl9pPr>
          </a:lstStyle>
          <a:p>
            <a:r>
              <a:rPr lang="en-US" sz="4400" b="1" dirty="0" smtClean="0">
                <a:solidFill>
                  <a:schemeClr val="tx1"/>
                </a:solidFill>
              </a:rPr>
              <a:t>Thank you!</a:t>
            </a:r>
          </a:p>
          <a:p>
            <a:r>
              <a:rPr lang="en-US" dirty="0" smtClean="0">
                <a:solidFill>
                  <a:schemeClr val="tx1"/>
                </a:solidFill>
              </a:rPr>
              <a:t>Any questions?</a:t>
            </a:r>
            <a:endParaRPr lang="en-US" dirty="0">
              <a:solidFill>
                <a:schemeClr val="tx1"/>
              </a:solidFill>
            </a:endParaRPr>
          </a:p>
        </p:txBody>
      </p:sp>
    </p:spTree>
    <p:extLst>
      <p:ext uri="{BB962C8B-B14F-4D97-AF65-F5344CB8AC3E}">
        <p14:creationId xmlns:p14="http://schemas.microsoft.com/office/powerpoint/2010/main" val="349439615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 Dimes</a:t>
            </a:r>
            <a:endParaRPr lang="en-US" dirty="0"/>
          </a:p>
        </p:txBody>
      </p:sp>
      <p:sp>
        <p:nvSpPr>
          <p:cNvPr id="3" name="Content Placeholder 2"/>
          <p:cNvSpPr>
            <a:spLocks noGrp="1"/>
          </p:cNvSpPr>
          <p:nvPr>
            <p:ph idx="1"/>
          </p:nvPr>
        </p:nvSpPr>
        <p:spPr>
          <a:xfrm>
            <a:off x="336550" y="1273175"/>
            <a:ext cx="4714421" cy="5270500"/>
          </a:xfrm>
        </p:spPr>
        <p:txBody>
          <a:bodyPr/>
          <a:lstStyle/>
          <a:p>
            <a:r>
              <a:rPr lang="en-US" dirty="0" smtClean="0"/>
              <a:t>Dime coinage in Carson began in 1871</a:t>
            </a:r>
          </a:p>
          <a:p>
            <a:pPr>
              <a:spcBef>
                <a:spcPts val="1800"/>
              </a:spcBef>
            </a:pPr>
            <a:r>
              <a:rPr lang="en-US" dirty="0" smtClean="0"/>
              <a:t>Miniscule mintages through 1874</a:t>
            </a:r>
          </a:p>
          <a:p>
            <a:pPr>
              <a:spcBef>
                <a:spcPts val="1800"/>
              </a:spcBef>
            </a:pPr>
            <a:r>
              <a:rPr lang="en-US" dirty="0" smtClean="0"/>
              <a:t>Production ramps up for  1875-1877</a:t>
            </a:r>
          </a:p>
          <a:p>
            <a:pPr lvl="1">
              <a:spcBef>
                <a:spcPts val="0"/>
              </a:spcBef>
            </a:pPr>
            <a:r>
              <a:rPr lang="en-US" dirty="0" smtClean="0"/>
              <a:t>These are readily available</a:t>
            </a:r>
          </a:p>
          <a:p>
            <a:pPr>
              <a:spcBef>
                <a:spcPts val="1800"/>
              </a:spcBef>
            </a:pPr>
            <a:r>
              <a:rPr lang="en-US" dirty="0" smtClean="0"/>
              <a:t>Series ends with a scarce date in 1878</a:t>
            </a:r>
            <a:endParaRPr lang="en-US" dirty="0"/>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30000"/>
                    </a14:imgEffect>
                  </a14:imgLayer>
                </a14:imgProps>
              </a:ext>
              <a:ext uri="{28A0092B-C50C-407E-A947-70E740481C1C}">
                <a14:useLocalDpi xmlns:a14="http://schemas.microsoft.com/office/drawing/2010/main" val="0"/>
              </a:ext>
            </a:extLst>
          </a:blip>
          <a:stretch>
            <a:fillRect/>
          </a:stretch>
        </p:blipFill>
        <p:spPr>
          <a:xfrm>
            <a:off x="5212895" y="1273175"/>
            <a:ext cx="2560320" cy="2560320"/>
          </a:xfrm>
          <a:prstGeom prst="rect">
            <a:avLst/>
          </a:prstGeom>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rightnessContrast bright="10000" contrast="30000"/>
                    </a14:imgEffect>
                  </a14:imgLayer>
                </a14:imgProps>
              </a:ext>
              <a:ext uri="{28A0092B-C50C-407E-A947-70E740481C1C}">
                <a14:useLocalDpi xmlns:a14="http://schemas.microsoft.com/office/drawing/2010/main" val="0"/>
              </a:ext>
            </a:extLst>
          </a:blip>
          <a:stretch>
            <a:fillRect/>
          </a:stretch>
        </p:blipFill>
        <p:spPr>
          <a:xfrm>
            <a:off x="6218356" y="3908425"/>
            <a:ext cx="2560320" cy="2560320"/>
          </a:xfrm>
          <a:prstGeom prst="rect">
            <a:avLst/>
          </a:prstGeom>
        </p:spPr>
      </p:pic>
    </p:spTree>
    <p:extLst>
      <p:ext uri="{BB962C8B-B14F-4D97-AF65-F5344CB8AC3E}">
        <p14:creationId xmlns:p14="http://schemas.microsoft.com/office/powerpoint/2010/main" val="7977411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Carson City Key Dates</a:t>
            </a:r>
          </a:p>
        </p:txBody>
      </p:sp>
      <p:sp>
        <p:nvSpPr>
          <p:cNvPr id="3" name="Content Placeholder 2"/>
          <p:cNvSpPr>
            <a:spLocks noGrp="1"/>
          </p:cNvSpPr>
          <p:nvPr>
            <p:ph idx="1"/>
          </p:nvPr>
        </p:nvSpPr>
        <p:spPr>
          <a:xfrm>
            <a:off x="338138" y="1332219"/>
            <a:ext cx="8452888" cy="5270500"/>
          </a:xfrm>
        </p:spPr>
        <p:txBody>
          <a:bodyPr/>
          <a:lstStyle/>
          <a:p>
            <a:pPr indent="-228600">
              <a:lnSpc>
                <a:spcPct val="100000"/>
              </a:lnSpc>
              <a:spcBef>
                <a:spcPts val="1200"/>
              </a:spcBef>
              <a:spcAft>
                <a:spcPts val="0"/>
              </a:spcAft>
              <a:buFont typeface="Arial" charset="0"/>
              <a:buChar char="•"/>
            </a:pPr>
            <a:r>
              <a:rPr lang="en-US" altLang="en-US" dirty="0"/>
              <a:t>1874-CC, 1871-CC, 1873-CC, 1872-CC in rarity order</a:t>
            </a:r>
          </a:p>
          <a:p>
            <a:pPr indent="-228600">
              <a:lnSpc>
                <a:spcPct val="100000"/>
              </a:lnSpc>
              <a:spcBef>
                <a:spcPts val="1200"/>
              </a:spcBef>
              <a:spcAft>
                <a:spcPts val="0"/>
              </a:spcAft>
              <a:buFont typeface="Arial" charset="0"/>
              <a:buChar char="•"/>
            </a:pPr>
            <a:r>
              <a:rPr lang="en-US" altLang="en-US" dirty="0" smtClean="0"/>
              <a:t>Low </a:t>
            </a:r>
            <a:r>
              <a:rPr lang="en-US" altLang="en-US" dirty="0"/>
              <a:t>survival rate due to heavy circulation</a:t>
            </a:r>
          </a:p>
          <a:p>
            <a:pPr indent="-228600">
              <a:lnSpc>
                <a:spcPct val="100000"/>
              </a:lnSpc>
              <a:spcBef>
                <a:spcPts val="1200"/>
              </a:spcBef>
              <a:spcAft>
                <a:spcPts val="0"/>
              </a:spcAft>
              <a:buFont typeface="Arial" charset="0"/>
              <a:buChar char="•"/>
            </a:pPr>
            <a:r>
              <a:rPr lang="en-US" altLang="en-US" dirty="0"/>
              <a:t>Many surviving examples are metal detector finds with multiple problems</a:t>
            </a:r>
          </a:p>
          <a:p>
            <a:pPr marL="585788" lvl="1" indent="-342900">
              <a:lnSpc>
                <a:spcPct val="100000"/>
              </a:lnSpc>
              <a:spcBef>
                <a:spcPts val="1200"/>
              </a:spcBef>
              <a:spcAft>
                <a:spcPts val="0"/>
              </a:spcAft>
              <a:buFont typeface="Arial" panose="020B0604020202020204" pitchFamily="34" charset="0"/>
              <a:buChar char="‒"/>
            </a:pPr>
            <a:r>
              <a:rPr lang="en-US" altLang="en-US" sz="2300" dirty="0"/>
              <a:t>Porosity (environmental </a:t>
            </a:r>
            <a:r>
              <a:rPr lang="en-US" altLang="en-US" sz="2300" dirty="0" smtClean="0"/>
              <a:t>damage), </a:t>
            </a:r>
            <a:r>
              <a:rPr lang="en-US" altLang="en-US" sz="2300" dirty="0"/>
              <a:t>scratches </a:t>
            </a:r>
          </a:p>
          <a:p>
            <a:pPr marL="585788" lvl="1" indent="-342900">
              <a:lnSpc>
                <a:spcPct val="100000"/>
              </a:lnSpc>
              <a:spcBef>
                <a:spcPts val="900"/>
              </a:spcBef>
              <a:spcAft>
                <a:spcPts val="0"/>
              </a:spcAft>
              <a:buFont typeface="Arial" panose="020B0604020202020204" pitchFamily="34" charset="0"/>
              <a:buChar char="‒"/>
            </a:pPr>
            <a:r>
              <a:rPr lang="en-US" altLang="en-US" sz="2300" dirty="0"/>
              <a:t>Many are repaired, </a:t>
            </a:r>
            <a:r>
              <a:rPr lang="en-US" altLang="en-US" sz="2300" dirty="0" smtClean="0"/>
              <a:t>re-toned </a:t>
            </a:r>
            <a:r>
              <a:rPr lang="en-US" altLang="en-US" sz="2300" dirty="0"/>
              <a:t>and </a:t>
            </a:r>
            <a:r>
              <a:rPr lang="en-US" altLang="en-US" sz="2300" dirty="0" smtClean="0"/>
              <a:t>third-party </a:t>
            </a:r>
            <a:r>
              <a:rPr lang="en-US" altLang="en-US" sz="2300" dirty="0"/>
              <a:t>graded as </a:t>
            </a:r>
            <a:r>
              <a:rPr lang="en-US" altLang="en-US" sz="2300" dirty="0" smtClean="0"/>
              <a:t>“market acceptable”</a:t>
            </a:r>
            <a:endParaRPr lang="en-US" altLang="en-US" sz="2300" dirty="0"/>
          </a:p>
          <a:p>
            <a:pPr indent="-228600">
              <a:lnSpc>
                <a:spcPct val="100000"/>
              </a:lnSpc>
              <a:spcBef>
                <a:spcPts val="1200"/>
              </a:spcBef>
              <a:spcAft>
                <a:spcPts val="0"/>
              </a:spcAft>
              <a:buFont typeface="Arial" charset="0"/>
              <a:buChar char="•"/>
            </a:pPr>
            <a:r>
              <a:rPr lang="en-US" altLang="en-US" dirty="0"/>
              <a:t>Choice original examples are extremely </a:t>
            </a:r>
            <a:r>
              <a:rPr lang="en-US" altLang="en-US" dirty="0" smtClean="0"/>
              <a:t>rare</a:t>
            </a:r>
            <a:endParaRPr lang="en-US" altLang="en-US" dirty="0"/>
          </a:p>
        </p:txBody>
      </p:sp>
    </p:spTree>
    <p:extLst>
      <p:ext uri="{BB962C8B-B14F-4D97-AF65-F5344CB8AC3E}">
        <p14:creationId xmlns:p14="http://schemas.microsoft.com/office/powerpoint/2010/main" val="376311987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vs. Choice for the early dates</a:t>
            </a:r>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tretch>
            <a:fillRect/>
          </a:stretch>
        </p:blipFill>
        <p:spPr>
          <a:xfrm>
            <a:off x="458429" y="1307874"/>
            <a:ext cx="2743200" cy="2773792"/>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830029" y="3923714"/>
            <a:ext cx="2743200" cy="27432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9200" y="3923714"/>
            <a:ext cx="2743200" cy="27432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4257" y="1307874"/>
            <a:ext cx="2743200" cy="2743200"/>
          </a:xfrm>
          <a:prstGeom prst="rect">
            <a:avLst/>
          </a:prstGeom>
        </p:spPr>
      </p:pic>
    </p:spTree>
    <p:extLst>
      <p:ext uri="{BB962C8B-B14F-4D97-AF65-F5344CB8AC3E}">
        <p14:creationId xmlns:p14="http://schemas.microsoft.com/office/powerpoint/2010/main" val="260875126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CC dimes</a:t>
            </a:r>
            <a:endParaRPr lang="en-US" dirty="0"/>
          </a:p>
        </p:txBody>
      </p:sp>
      <p:sp>
        <p:nvSpPr>
          <p:cNvPr id="3" name="Content Placeholder 2"/>
          <p:cNvSpPr>
            <a:spLocks noGrp="1"/>
          </p:cNvSpPr>
          <p:nvPr>
            <p:ph idx="1"/>
          </p:nvPr>
        </p:nvSpPr>
        <p:spPr/>
        <p:txBody>
          <a:bodyPr/>
          <a:lstStyle/>
          <a:p>
            <a:r>
              <a:rPr lang="en-US" dirty="0" smtClean="0"/>
              <a:t>1871-CC, 1872-CC, 1873-CC, and 1874-CC all used the same reverse die</a:t>
            </a:r>
          </a:p>
          <a:p>
            <a:r>
              <a:rPr lang="en-US" dirty="0" smtClean="0"/>
              <a:t>Die crack developed at mintmark in mid-1872</a:t>
            </a:r>
          </a:p>
          <a:p>
            <a:r>
              <a:rPr lang="en-US" dirty="0" smtClean="0"/>
              <a:t>Most 1872 and all 1873-1874 CC coins should have it</a:t>
            </a:r>
          </a:p>
          <a:p>
            <a:r>
              <a:rPr lang="en-US" dirty="0" smtClean="0"/>
              <a:t>Added mintmarks will not match the mintmark below</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556" y="3609808"/>
            <a:ext cx="4114800" cy="2577754"/>
          </a:xfrm>
          <a:prstGeom prst="rect">
            <a:avLst/>
          </a:prstGeom>
        </p:spPr>
      </p:pic>
    </p:spTree>
    <p:extLst>
      <p:ext uri="{BB962C8B-B14F-4D97-AF65-F5344CB8AC3E}">
        <p14:creationId xmlns:p14="http://schemas.microsoft.com/office/powerpoint/2010/main" val="81205156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271" y="1363444"/>
            <a:ext cx="4297680" cy="4297680"/>
          </a:xfrm>
          <a:prstGeom prst="rect">
            <a:avLst/>
          </a:prstGeom>
        </p:spPr>
      </p:pic>
      <p:sp>
        <p:nvSpPr>
          <p:cNvPr id="33794" name="Rectangle 2"/>
          <p:cNvSpPr>
            <a:spLocks noGrp="1" noChangeArrowheads="1"/>
          </p:cNvSpPr>
          <p:nvPr>
            <p:ph type="title"/>
          </p:nvPr>
        </p:nvSpPr>
        <p:spPr/>
        <p:txBody>
          <a:bodyPr/>
          <a:lstStyle/>
          <a:p>
            <a:pPr eaLnBrk="1" hangingPunct="1"/>
            <a:r>
              <a:rPr lang="en-US" dirty="0"/>
              <a:t>Uncollectable – 1873-CC No Arrows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818" y="1363444"/>
            <a:ext cx="4297680" cy="4297680"/>
          </a:xfrm>
          <a:prstGeom prst="rect">
            <a:avLst/>
          </a:prstGeom>
        </p:spPr>
      </p:pic>
      <p:sp>
        <p:nvSpPr>
          <p:cNvPr id="2" name="TextBox 1"/>
          <p:cNvSpPr txBox="1"/>
          <p:nvPr/>
        </p:nvSpPr>
        <p:spPr>
          <a:xfrm>
            <a:off x="2835305" y="5661124"/>
            <a:ext cx="3530159" cy="830997"/>
          </a:xfrm>
          <a:prstGeom prst="rect">
            <a:avLst/>
          </a:prstGeom>
          <a:noFill/>
        </p:spPr>
        <p:txBody>
          <a:bodyPr wrap="square" rtlCol="0">
            <a:spAutoFit/>
          </a:bodyPr>
          <a:lstStyle/>
          <a:p>
            <a:r>
              <a:rPr lang="en-US" b="1" dirty="0">
                <a:solidFill>
                  <a:schemeClr val="bg2"/>
                </a:solidFill>
                <a:latin typeface="Arial" panose="020B0604020202020204" pitchFamily="34" charset="0"/>
                <a:cs typeface="Arial" panose="020B0604020202020204" pitchFamily="34" charset="0"/>
              </a:rPr>
              <a:t>PCGS MS65</a:t>
            </a:r>
          </a:p>
          <a:p>
            <a:r>
              <a:rPr lang="en-US" sz="1600" b="1" dirty="0">
                <a:solidFill>
                  <a:schemeClr val="bg2"/>
                </a:solidFill>
                <a:latin typeface="Arial" panose="020B0604020202020204" pitchFamily="34" charset="0"/>
                <a:cs typeface="Arial" panose="020B0604020202020204" pitchFamily="34" charset="0"/>
              </a:rPr>
              <a:t>Photos courtesy Stack’s Bowers</a:t>
            </a:r>
          </a:p>
        </p:txBody>
      </p:sp>
    </p:spTree>
    <p:extLst>
      <p:ext uri="{BB962C8B-B14F-4D97-AF65-F5344CB8AC3E}">
        <p14:creationId xmlns:p14="http://schemas.microsoft.com/office/powerpoint/2010/main" val="399031058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 Double Dimes</a:t>
            </a:r>
            <a:endParaRPr lang="en-US" dirty="0"/>
          </a:p>
        </p:txBody>
      </p:sp>
      <p:sp>
        <p:nvSpPr>
          <p:cNvPr id="3" name="Content Placeholder 2"/>
          <p:cNvSpPr>
            <a:spLocks noGrp="1"/>
          </p:cNvSpPr>
          <p:nvPr>
            <p:ph idx="1"/>
          </p:nvPr>
        </p:nvSpPr>
        <p:spPr>
          <a:xfrm>
            <a:off x="336550" y="1273175"/>
            <a:ext cx="8255907" cy="5270500"/>
          </a:xfrm>
        </p:spPr>
        <p:txBody>
          <a:bodyPr/>
          <a:lstStyle/>
          <a:p>
            <a:r>
              <a:rPr lang="en-US" dirty="0" smtClean="0"/>
              <a:t>Series began in 1875</a:t>
            </a:r>
          </a:p>
          <a:p>
            <a:pPr>
              <a:spcBef>
                <a:spcPts val="600"/>
              </a:spcBef>
            </a:pPr>
            <a:r>
              <a:rPr lang="en-US" dirty="0" smtClean="0"/>
              <a:t>Only coined for circulation in 1875 and 1876</a:t>
            </a:r>
          </a:p>
          <a:p>
            <a:pPr>
              <a:spcBef>
                <a:spcPts val="600"/>
              </a:spcBef>
            </a:pPr>
            <a:r>
              <a:rPr lang="en-US" dirty="0" smtClean="0"/>
              <a:t>1875-CC is common (only behind 1875-S) and overrated </a:t>
            </a:r>
          </a:p>
          <a:p>
            <a:pPr>
              <a:spcBef>
                <a:spcPts val="600"/>
              </a:spcBef>
            </a:pPr>
            <a:endParaRPr lang="en-US" dirty="0"/>
          </a:p>
          <a:p>
            <a:pPr>
              <a:spcBef>
                <a:spcPts val="600"/>
              </a:spcBef>
            </a:pPr>
            <a:endParaRPr lang="en-US" dirty="0" smtClean="0"/>
          </a:p>
          <a:p>
            <a:pPr>
              <a:spcBef>
                <a:spcPts val="600"/>
              </a:spcBef>
            </a:pPr>
            <a:endParaRPr lang="en-US" dirty="0"/>
          </a:p>
          <a:p>
            <a:pPr>
              <a:spcBef>
                <a:spcPts val="600"/>
              </a:spcBef>
            </a:pPr>
            <a:endParaRPr lang="en-US" dirty="0" smtClean="0"/>
          </a:p>
          <a:p>
            <a:pPr>
              <a:spcBef>
                <a:spcPts val="600"/>
              </a:spcBef>
            </a:pPr>
            <a:endParaRPr lang="en-US" dirty="0"/>
          </a:p>
          <a:p>
            <a:pPr>
              <a:spcBef>
                <a:spcPts val="600"/>
              </a:spcBef>
            </a:pPr>
            <a:endParaRPr lang="en-US" dirty="0" smtClean="0"/>
          </a:p>
          <a:p>
            <a:pPr>
              <a:spcBef>
                <a:spcPts val="1200"/>
              </a:spcBef>
            </a:pPr>
            <a:r>
              <a:rPr lang="en-US" dirty="0" smtClean="0"/>
              <a:t>1876-CC coins never needed and most were melted</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681" y="3114848"/>
            <a:ext cx="7120706" cy="2920825"/>
          </a:xfrm>
          <a:prstGeom prst="rect">
            <a:avLst/>
          </a:prstGeom>
        </p:spPr>
      </p:pic>
    </p:spTree>
    <p:extLst>
      <p:ext uri="{BB962C8B-B14F-4D97-AF65-F5344CB8AC3E}">
        <p14:creationId xmlns:p14="http://schemas.microsoft.com/office/powerpoint/2010/main" val="410641785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blank">
  <a:themeElements>
    <a:clrScheme name="1_blank 1">
      <a:dk1>
        <a:srgbClr val="000000"/>
      </a:dk1>
      <a:lt1>
        <a:srgbClr val="FFFFFF"/>
      </a:lt1>
      <a:dk2>
        <a:srgbClr val="215E9B"/>
      </a:dk2>
      <a:lt2>
        <a:srgbClr val="FFFFFF"/>
      </a:lt2>
      <a:accent1>
        <a:srgbClr val="EAA200"/>
      </a:accent1>
      <a:accent2>
        <a:srgbClr val="008266"/>
      </a:accent2>
      <a:accent3>
        <a:srgbClr val="ABB6CB"/>
      </a:accent3>
      <a:accent4>
        <a:srgbClr val="DADADA"/>
      </a:accent4>
      <a:accent5>
        <a:srgbClr val="F3CEAA"/>
      </a:accent5>
      <a:accent6>
        <a:srgbClr val="00755C"/>
      </a:accent6>
      <a:hlink>
        <a:srgbClr val="E77003"/>
      </a:hlink>
      <a:folHlink>
        <a:srgbClr val="215E9B"/>
      </a:folHlink>
    </a:clrScheme>
    <a:fontScheme name="1_blank">
      <a:majorFont>
        <a:latin typeface="Futura Hv"/>
        <a:ea typeface=""/>
        <a:cs typeface=""/>
      </a:majorFont>
      <a:minorFont>
        <a:latin typeface="Futura B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lg"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Futura Hv"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lg"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Futura Hv" pitchFamily="34" charset="0"/>
          </a:defRPr>
        </a:defPPr>
      </a:lstStyle>
    </a:lnDef>
  </a:objectDefaults>
  <a:extraClrSchemeLst>
    <a:extraClrScheme>
      <a:clrScheme name="1_blank 1">
        <a:dk1>
          <a:srgbClr val="000000"/>
        </a:dk1>
        <a:lt1>
          <a:srgbClr val="FFFFFF"/>
        </a:lt1>
        <a:dk2>
          <a:srgbClr val="215E9B"/>
        </a:dk2>
        <a:lt2>
          <a:srgbClr val="FFFFFF"/>
        </a:lt2>
        <a:accent1>
          <a:srgbClr val="EAA200"/>
        </a:accent1>
        <a:accent2>
          <a:srgbClr val="008266"/>
        </a:accent2>
        <a:accent3>
          <a:srgbClr val="ABB6CB"/>
        </a:accent3>
        <a:accent4>
          <a:srgbClr val="DADADA"/>
        </a:accent4>
        <a:accent5>
          <a:srgbClr val="F3CEAA"/>
        </a:accent5>
        <a:accent6>
          <a:srgbClr val="00755C"/>
        </a:accent6>
        <a:hlink>
          <a:srgbClr val="E77003"/>
        </a:hlink>
        <a:folHlink>
          <a:srgbClr val="215E9B"/>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F00FCE19-40AE-4958-A660-B1DD07D1BE2F}" vid="{F98A82BA-0A63-48B9-9548-2FA81591AEC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34683</TotalTime>
  <Words>3979</Words>
  <Application>Microsoft Office PowerPoint</Application>
  <PresentationFormat>Letter Paper (8.5x11 in)</PresentationFormat>
  <Paragraphs>332</Paragraphs>
  <Slides>33</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Futura Bk</vt:lpstr>
      <vt:lpstr>Futura Hv</vt:lpstr>
      <vt:lpstr>Wingdings</vt:lpstr>
      <vt:lpstr>1_blank</vt:lpstr>
      <vt:lpstr>Carson City issues of Liberty Seated coinage    </vt:lpstr>
      <vt:lpstr>Carson City and Liberty Seated coins</vt:lpstr>
      <vt:lpstr>The early years</vt:lpstr>
      <vt:lpstr>CC Dimes</vt:lpstr>
      <vt:lpstr>Carson City Key Dates</vt:lpstr>
      <vt:lpstr>Typical vs. Choice for the early dates</vt:lpstr>
      <vt:lpstr>Early CC dimes</vt:lpstr>
      <vt:lpstr>Uncollectable – 1873-CC No Arrows</vt:lpstr>
      <vt:lpstr>CC Double Dimes</vt:lpstr>
      <vt:lpstr>1875-CC</vt:lpstr>
      <vt:lpstr>The legendary 1876-CC One of our most famous rarities</vt:lpstr>
      <vt:lpstr>The legendary 1876-CC Circulated examples prohibitively rare</vt:lpstr>
      <vt:lpstr>CC Quarters</vt:lpstr>
      <vt:lpstr>Early Carson City issues</vt:lpstr>
      <vt:lpstr>1873-CC No Arrows – Uncollectable </vt:lpstr>
      <vt:lpstr>CC Half Dollars</vt:lpstr>
      <vt:lpstr>CC Half Dollars</vt:lpstr>
      <vt:lpstr>1874-CC “Railroad Track Reverse”</vt:lpstr>
      <vt:lpstr>1877-CC Half Dollars</vt:lpstr>
      <vt:lpstr>Carson City dollars</vt:lpstr>
      <vt:lpstr>Extraordinarily low mintages after 1870</vt:lpstr>
      <vt:lpstr>Carson City issues</vt:lpstr>
      <vt:lpstr>Carson City issues</vt:lpstr>
      <vt:lpstr>Studying the 1870-CC</vt:lpstr>
      <vt:lpstr>CC Trade dollars</vt:lpstr>
      <vt:lpstr>Key date – 1878-CC</vt:lpstr>
      <vt:lpstr>Chop marks</vt:lpstr>
      <vt:lpstr>Chop marks</vt:lpstr>
      <vt:lpstr>Popular major variety:  1876-CC DDR</vt:lpstr>
      <vt:lpstr>Trade Dollar Sub-types</vt:lpstr>
      <vt:lpstr>Trade Dollar hub combinations</vt:lpstr>
      <vt:lpstr>Summary</vt:lpstr>
      <vt:lpstr>www.LSCCweb.org</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John Frost</dc:creator>
  <cp:lastModifiedBy>John Frost</cp:lastModifiedBy>
  <cp:revision>197</cp:revision>
  <dcterms:created xsi:type="dcterms:W3CDTF">2014-11-11T19:22:30Z</dcterms:created>
  <dcterms:modified xsi:type="dcterms:W3CDTF">2020-11-17T15:58:29Z</dcterms:modified>
</cp:coreProperties>
</file>